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92" r:id="rId1"/>
  </p:sldMasterIdLst>
  <p:handoutMasterIdLst>
    <p:handoutMasterId r:id="rId81"/>
  </p:handoutMasterIdLst>
  <p:sldIdLst>
    <p:sldId id="259" r:id="rId2"/>
    <p:sldId id="384" r:id="rId3"/>
    <p:sldId id="387" r:id="rId4"/>
    <p:sldId id="388" r:id="rId5"/>
    <p:sldId id="358" r:id="rId6"/>
    <p:sldId id="299" r:id="rId7"/>
    <p:sldId id="380" r:id="rId8"/>
    <p:sldId id="383" r:id="rId9"/>
    <p:sldId id="363" r:id="rId10"/>
    <p:sldId id="365" r:id="rId11"/>
    <p:sldId id="389" r:id="rId12"/>
    <p:sldId id="392" r:id="rId13"/>
    <p:sldId id="378" r:id="rId14"/>
    <p:sldId id="463" r:id="rId15"/>
    <p:sldId id="393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8" r:id="rId25"/>
    <p:sldId id="409" r:id="rId26"/>
    <p:sldId id="410" r:id="rId27"/>
    <p:sldId id="411" r:id="rId28"/>
    <p:sldId id="412" r:id="rId29"/>
    <p:sldId id="413" r:id="rId30"/>
    <p:sldId id="414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422" r:id="rId39"/>
    <p:sldId id="423" r:id="rId40"/>
    <p:sldId id="424" r:id="rId41"/>
    <p:sldId id="425" r:id="rId42"/>
    <p:sldId id="426" r:id="rId43"/>
    <p:sldId id="427" r:id="rId44"/>
    <p:sldId id="428" r:id="rId45"/>
    <p:sldId id="429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37" r:id="rId54"/>
    <p:sldId id="407" r:id="rId55"/>
    <p:sldId id="439" r:id="rId56"/>
    <p:sldId id="440" r:id="rId57"/>
    <p:sldId id="441" r:id="rId58"/>
    <p:sldId id="442" r:id="rId59"/>
    <p:sldId id="443" r:id="rId60"/>
    <p:sldId id="406" r:id="rId61"/>
    <p:sldId id="405" r:id="rId62"/>
    <p:sldId id="445" r:id="rId63"/>
    <p:sldId id="446" r:id="rId64"/>
    <p:sldId id="447" r:id="rId65"/>
    <p:sldId id="448" r:id="rId66"/>
    <p:sldId id="451" r:id="rId67"/>
    <p:sldId id="404" r:id="rId68"/>
    <p:sldId id="453" r:id="rId69"/>
    <p:sldId id="454" r:id="rId70"/>
    <p:sldId id="455" r:id="rId71"/>
    <p:sldId id="456" r:id="rId72"/>
    <p:sldId id="449" r:id="rId73"/>
    <p:sldId id="458" r:id="rId74"/>
    <p:sldId id="459" r:id="rId75"/>
    <p:sldId id="460" r:id="rId76"/>
    <p:sldId id="461" r:id="rId77"/>
    <p:sldId id="462" r:id="rId78"/>
    <p:sldId id="450" r:id="rId79"/>
    <p:sldId id="309" r:id="rId80"/>
  </p:sldIdLst>
  <p:sldSz cx="9144000" cy="6858000" type="screen4x3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08" d="100"/>
          <a:sy n="108" d="100"/>
        </p:scale>
        <p:origin x="98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4841B-216C-421E-BFC6-9998996D1BC6}" type="datetimeFigureOut">
              <a:rPr lang="nl-NL" smtClean="0"/>
              <a:pPr/>
              <a:t>12-7-2020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57FCF-46EB-4CFE-A33A-E4700CEE9CA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313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nl-NL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7/12/2020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100A-800B-9A46-8A72-781292F4064B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C287-0D38-404E-8BFD-EEFE8D4352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100A-800B-9A46-8A72-781292F4064B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C287-0D38-404E-8BFD-EEFE8D435273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100A-800B-9A46-8A72-781292F4064B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C287-0D38-404E-8BFD-EEFE8D43527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100A-800B-9A46-8A72-781292F4064B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C287-0D38-404E-8BFD-EEFE8D43527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100A-800B-9A46-8A72-781292F4064B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C287-0D38-404E-8BFD-EEFE8D4352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100A-800B-9A46-8A72-781292F4064B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C287-0D38-404E-8BFD-EEFE8D4352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100A-800B-9A46-8A72-781292F4064B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C287-0D38-404E-8BFD-EEFE8D4352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100A-800B-9A46-8A72-781292F4064B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C287-0D38-404E-8BFD-EEFE8D43527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100A-800B-9A46-8A72-781292F4064B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4C287-0D38-404E-8BFD-EEFE8D43527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263100A-800B-9A46-8A72-781292F4064B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EE4C287-0D38-404E-8BFD-EEFE8D43527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cad=rja&amp;docid=etSdLG4838xXCM&amp;tbnid=ZMuhuhrtMaTvOM:&amp;ved=0CAUQjRw&amp;url=http://gymnasticszone.com/developing-gymnast-support-systems&amp;ei=WkgKU6XDGOnK0AX-roG4Cw&amp;psig=AFQjCNFIpECxf5DlO3v4wWCgbJSwNd6wZA&amp;ust=1393269126683645" TargetMode="External"/><Relationship Id="rId3" Type="http://schemas.openxmlformats.org/officeDocument/2006/relationships/image" Target="../media/image26.gif"/><Relationship Id="rId7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nl/url?sa=i&amp;rct=j&amp;q=&amp;esrc=s&amp;source=images&amp;cd=&amp;cad=rja&amp;docid=Tv5HjQlEV6JWlM&amp;tbnid=gVvFrK5vsuJZeM:&amp;ved=0CAUQjRw&amp;url=http://www.geushart.nl/souvenirs/blogs-tot-april-2011/index.html&amp;ei=MkcKU76NDIGW0AWkzYGwCQ&amp;psig=AFQjCNFA5E_7G-Unfne3pB3qysb9pZPIGA&amp;ust=1393268876690861" TargetMode="External"/><Relationship Id="rId11" Type="http://schemas.openxmlformats.org/officeDocument/2006/relationships/image" Target="../media/image30.jpeg"/><Relationship Id="rId5" Type="http://schemas.openxmlformats.org/officeDocument/2006/relationships/image" Target="../media/image27.jpeg"/><Relationship Id="rId10" Type="http://schemas.openxmlformats.org/officeDocument/2006/relationships/hyperlink" Target="http://www.google.nl/url?sa=i&amp;rct=j&amp;q=&amp;esrc=s&amp;source=images&amp;cd=&amp;cad=rja&amp;docid=de7xOpBmwUPU8M&amp;tbnid=hZxekZVa4EuvHM:&amp;ved=0CAUQjRw&amp;url=http://latimesblogs.latimes.com/olympics_blog/shawn_johnson/&amp;ei=AEwKU7CEH-vs0gWSxIGgDQ&amp;psig=AFQjCNFiZae1lX0gKwnJlkk53fIeH9sZWw&amp;ust=1393270119479605" TargetMode="External"/><Relationship Id="rId4" Type="http://schemas.openxmlformats.org/officeDocument/2006/relationships/hyperlink" Target="http://www.google.nl/url?sa=i&amp;rct=j&amp;q=&amp;esrc=s&amp;source=images&amp;cd=&amp;cad=rja&amp;docid=u5h5BAnx2uoQhM&amp;tbnid=X5JWXwq-doF08M:&amp;ved=0CAUQjRw&amp;url=http://bigstory.ap.org/article/youth-leagues-try-rein-bad-news-parents&amp;ei=e0AKU8PIGaGI0AXYq4DYDg&amp;bvm=bv.61725948,d.bGQ&amp;psig=AFQjCNH1y6ttN1jQXyVQ0XJ_0oqWkq3x3w&amp;ust=1393266976817281" TargetMode="External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320" y="2428407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latin typeface="Avenir Next Medium"/>
                <a:cs typeface="Avenir Next Medium"/>
              </a:rPr>
              <a:t>Workshop </a:t>
            </a:r>
            <a:br>
              <a:rPr lang="en-US" sz="1800" dirty="0">
                <a:latin typeface="Avenir Next Medium"/>
                <a:cs typeface="Avenir Next Medium"/>
              </a:rPr>
            </a:br>
            <a:r>
              <a:rPr lang="en-US" sz="6000" dirty="0">
                <a:latin typeface="Avenir Next Medium"/>
                <a:cs typeface="Avenir Next Medium"/>
              </a:rPr>
              <a:t> </a:t>
            </a:r>
            <a:r>
              <a:rPr lang="en-US" sz="5300" dirty="0">
                <a:latin typeface="Avenir Next Medium"/>
                <a:cs typeface="Avenir Next Medium"/>
              </a:rPr>
              <a:t>[</a:t>
            </a:r>
            <a:r>
              <a:rPr lang="en-US" sz="5300" dirty="0" err="1">
                <a:latin typeface="Avenir Next Medium"/>
                <a:cs typeface="Avenir Next Medium"/>
              </a:rPr>
              <a:t>Titel</a:t>
            </a:r>
            <a:r>
              <a:rPr lang="en-US" sz="5300" dirty="0">
                <a:latin typeface="Avenir Next Medium"/>
                <a:cs typeface="Avenir Next Medium"/>
              </a:rPr>
              <a:t> van de </a:t>
            </a:r>
            <a:r>
              <a:rPr lang="en-US" sz="5300" dirty="0" err="1">
                <a:latin typeface="Avenir Next Medium"/>
                <a:cs typeface="Avenir Next Medium"/>
              </a:rPr>
              <a:t>presentatie</a:t>
            </a:r>
            <a:r>
              <a:rPr lang="en-US" sz="5300" dirty="0">
                <a:latin typeface="Avenir Next Medium"/>
                <a:cs typeface="Avenir Next Medium"/>
              </a:rPr>
              <a:t>: basis </a:t>
            </a:r>
            <a:r>
              <a:rPr lang="en-US" sz="5300" dirty="0" err="1">
                <a:latin typeface="Avenir Next Medium"/>
                <a:cs typeface="Avenir Next Medium"/>
              </a:rPr>
              <a:t>powerpoint</a:t>
            </a:r>
            <a:r>
              <a:rPr lang="en-US" sz="5300" dirty="0">
                <a:latin typeface="Avenir Next Medium"/>
                <a:cs typeface="Avenir Next Medium"/>
              </a:rPr>
              <a:t> NL]</a:t>
            </a:r>
            <a:br>
              <a:rPr lang="en-US" sz="6000" dirty="0">
                <a:latin typeface="Avenir Next Medium"/>
                <a:cs typeface="Avenir Next Medium"/>
              </a:rPr>
            </a:br>
            <a:br>
              <a:rPr lang="en-US" sz="4800" dirty="0">
                <a:latin typeface="Avenir Next Medium"/>
                <a:cs typeface="Avenir Next Medium"/>
              </a:rPr>
            </a:br>
            <a:br>
              <a:rPr lang="en-US" sz="4800" dirty="0">
                <a:latin typeface="Avenir Next Medium"/>
                <a:cs typeface="Avenir Next Medium"/>
              </a:rPr>
            </a:br>
            <a:endParaRPr lang="en-US" sz="2200" dirty="0">
              <a:latin typeface="Avenir Next Medium"/>
              <a:cs typeface="Avenir Next Medium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05004" y="3454727"/>
            <a:ext cx="6675620" cy="1768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2000" b="1" dirty="0">
                <a:solidFill>
                  <a:srgbClr val="FFFFFF"/>
                </a:solidFill>
                <a:latin typeface="Avenir Next Medium"/>
                <a:cs typeface="Avenir Next Medium"/>
              </a:rPr>
              <a:t>[</a:t>
            </a:r>
            <a:r>
              <a:rPr lang="en-US" sz="2000" b="1" dirty="0" err="1">
                <a:solidFill>
                  <a:srgbClr val="FFFFFF"/>
                </a:solidFill>
                <a:latin typeface="Avenir Next Medium"/>
                <a:cs typeface="Avenir Next Medium"/>
              </a:rPr>
              <a:t>naam</a:t>
            </a:r>
            <a:r>
              <a:rPr lang="en-US" sz="2000" b="1" dirty="0">
                <a:solidFill>
                  <a:srgbClr val="FFFFFF"/>
                </a:solidFill>
                <a:latin typeface="Avenir Next Medium"/>
                <a:cs typeface="Avenir Next Medium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venir Next Medium"/>
                <a:cs typeface="Avenir Next Medium"/>
              </a:rPr>
              <a:t>doelgroep</a:t>
            </a:r>
            <a:r>
              <a:rPr lang="en-US" sz="2000" b="1" dirty="0">
                <a:solidFill>
                  <a:srgbClr val="FFFFFF"/>
                </a:solidFill>
                <a:latin typeface="Avenir Next Medium"/>
                <a:cs typeface="Avenir Next Medium"/>
              </a:rPr>
              <a:t>: club / bond / trainers / </a:t>
            </a:r>
            <a:r>
              <a:rPr lang="en-US" sz="2000" b="1" dirty="0" err="1">
                <a:solidFill>
                  <a:srgbClr val="FFFFFF"/>
                </a:solidFill>
                <a:latin typeface="Avenir Next Medium"/>
                <a:cs typeface="Avenir Next Medium"/>
              </a:rPr>
              <a:t>bedrijf</a:t>
            </a:r>
            <a:r>
              <a:rPr lang="en-US" sz="2000" b="1" dirty="0">
                <a:solidFill>
                  <a:srgbClr val="FFFFFF"/>
                </a:solidFill>
                <a:latin typeface="Avenir Next Medium"/>
                <a:cs typeface="Avenir Next Medium"/>
              </a:rPr>
              <a:t>]</a:t>
            </a:r>
          </a:p>
          <a:p>
            <a:pPr lvl="0" algn="ctr" defTabSz="91440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2000" b="1" dirty="0">
                <a:solidFill>
                  <a:srgbClr val="FFFFFF"/>
                </a:solidFill>
                <a:latin typeface="Avenir Next Medium"/>
                <a:cs typeface="Avenir Next Medium"/>
              </a:rPr>
              <a:t>[datum]</a:t>
            </a:r>
          </a:p>
          <a:p>
            <a:pPr lvl="0" algn="ctr" defTabSz="91440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2000" b="1" dirty="0">
                <a:solidFill>
                  <a:srgbClr val="FFFFFF"/>
                </a:solidFill>
                <a:latin typeface="Avenir Next Medium"/>
                <a:cs typeface="Avenir Next Medium"/>
              </a:rPr>
              <a:t>[</a:t>
            </a:r>
            <a:r>
              <a:rPr lang="en-US" sz="2000" b="1" dirty="0" err="1">
                <a:solidFill>
                  <a:srgbClr val="FFFFFF"/>
                </a:solidFill>
                <a:latin typeface="Avenir Next Medium"/>
                <a:cs typeface="Avenir Next Medium"/>
              </a:rPr>
              <a:t>naam</a:t>
            </a:r>
            <a:r>
              <a:rPr lang="en-US" sz="2000" b="1" dirty="0">
                <a:solidFill>
                  <a:srgbClr val="FFFFFF"/>
                </a:solidFill>
                <a:latin typeface="Avenir Next Medium"/>
                <a:cs typeface="Avenir Next Medium"/>
              </a:rPr>
              <a:t> NL-partner]</a:t>
            </a:r>
          </a:p>
          <a:p>
            <a:pPr lvl="0" algn="ctr" defTabSz="91440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lum contrast="-12000"/>
          </a:blip>
          <a:srcRect/>
          <a:stretch>
            <a:fillRect/>
          </a:stretch>
        </p:blipFill>
        <p:spPr bwMode="auto">
          <a:xfrm>
            <a:off x="2198425" y="6027188"/>
            <a:ext cx="1137643" cy="61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260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0330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8368"/>
            <a:ext cx="8446957" cy="125272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Avenir Next Medium"/>
                <a:cs typeface="Avenir Next Medium"/>
              </a:rPr>
              <a:t>Taal &amp; Tools: app, e-learn, </a:t>
            </a:r>
            <a:r>
              <a:rPr lang="en-US" sz="4000" dirty="0" err="1">
                <a:solidFill>
                  <a:schemeClr val="bg1"/>
                </a:solidFill>
                <a:latin typeface="Avenir Next Medium"/>
                <a:cs typeface="Avenir Next Medium"/>
              </a:rPr>
              <a:t>spel</a:t>
            </a:r>
            <a:endParaRPr lang="en-US" sz="4000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5" name="Afbeelding 4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3726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653DC8BB-EAC4-4467-802B-9683CC582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141" y="5304238"/>
            <a:ext cx="2479478" cy="14458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DF5EAC4-3EB6-4F51-938F-DD8BCB96A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184" y="3087261"/>
            <a:ext cx="3634441" cy="262105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D345C7B-9D3F-446B-96CA-223F141E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551" y="2555864"/>
            <a:ext cx="2772064" cy="443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EEC86C05-5727-46DE-89EF-1D3F9D83E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191" y="3583859"/>
            <a:ext cx="2331909" cy="1546794"/>
          </a:xfrm>
          <a:prstGeom prst="rect">
            <a:avLst/>
          </a:prstGeom>
        </p:spPr>
      </p:pic>
      <p:sp>
        <p:nvSpPr>
          <p:cNvPr id="22" name="Rechthoek 21">
            <a:extLst>
              <a:ext uri="{FF2B5EF4-FFF2-40B4-BE49-F238E27FC236}">
                <a16:creationId xmlns:a16="http://schemas.microsoft.com/office/drawing/2014/main" id="{92630AA4-0BBA-4F39-90FA-D38D84E920A3}"/>
              </a:ext>
            </a:extLst>
          </p:cNvPr>
          <p:cNvSpPr/>
          <p:nvPr/>
        </p:nvSpPr>
        <p:spPr>
          <a:xfrm>
            <a:off x="230187" y="1944606"/>
            <a:ext cx="8683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dirty="0">
                <a:solidFill>
                  <a:srgbClr val="0070C0"/>
                </a:solidFill>
                <a:latin typeface="+mn-lt"/>
              </a:rPr>
              <a:t>100 dg zelf aan de slag</a:t>
            </a:r>
          </a:p>
        </p:txBody>
      </p:sp>
      <p:pic>
        <p:nvPicPr>
          <p:cNvPr id="23" name="Picture 2" descr="Afbeeldingsresultaat voor appstore">
            <a:extLst>
              <a:ext uri="{FF2B5EF4-FFF2-40B4-BE49-F238E27FC236}">
                <a16:creationId xmlns:a16="http://schemas.microsoft.com/office/drawing/2014/main" id="{B4A01D9F-201B-4F89-88B3-24A9AC604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0062" y="3080829"/>
            <a:ext cx="1011088" cy="34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 descr="https://encrypted-tbn2.gstatic.com/images?q=tbn:ANd9GcSFa4kcOW3NBeitlemUzcdUJT0ZZ4OSpLQieN-qKPFTVF_nFIxJEaVQ0eHU">
            <a:extLst>
              <a:ext uri="{FF2B5EF4-FFF2-40B4-BE49-F238E27FC236}">
                <a16:creationId xmlns:a16="http://schemas.microsoft.com/office/drawing/2014/main" id="{28914C96-6319-4314-92A7-BA5BC2655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8800" y="2684240"/>
            <a:ext cx="1011089" cy="36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0650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40268"/>
            <a:ext cx="8446957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Installeer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de app </a:t>
            </a:r>
            <a:r>
              <a:rPr lang="en-US" sz="2000" dirty="0">
                <a:solidFill>
                  <a:schemeClr val="bg1"/>
                </a:solidFill>
                <a:latin typeface="Avenir Next Medium"/>
                <a:cs typeface="Avenir Next Medium"/>
              </a:rPr>
              <a:t>(nu, </a:t>
            </a:r>
            <a:r>
              <a:rPr lang="en-US" sz="2000" dirty="0" err="1">
                <a:solidFill>
                  <a:schemeClr val="bg1"/>
                </a:solidFill>
                <a:latin typeface="Avenir Next Medium"/>
                <a:cs typeface="Avenir Next Medium"/>
              </a:rPr>
              <a:t>pauze</a:t>
            </a:r>
            <a:r>
              <a:rPr lang="en-US" sz="2000" dirty="0">
                <a:solidFill>
                  <a:schemeClr val="bg1"/>
                </a:solidFill>
                <a:latin typeface="Avenir Next Medium"/>
                <a:cs typeface="Avenir Next Medium"/>
              </a:rPr>
              <a:t> of </a:t>
            </a:r>
            <a:r>
              <a:rPr lang="en-US" sz="2000" dirty="0" err="1">
                <a:solidFill>
                  <a:schemeClr val="bg1"/>
                </a:solidFill>
                <a:latin typeface="Avenir Next Medium"/>
                <a:cs typeface="Avenir Next Medium"/>
              </a:rPr>
              <a:t>thuis</a:t>
            </a:r>
            <a:r>
              <a:rPr lang="en-US" sz="2000" dirty="0">
                <a:solidFill>
                  <a:schemeClr val="bg1"/>
                </a:solidFill>
                <a:latin typeface="Avenir Next Medium"/>
                <a:cs typeface="Avenir Next Medium"/>
              </a:rPr>
              <a:t>)</a:t>
            </a:r>
          </a:p>
        </p:txBody>
      </p:sp>
      <p:pic>
        <p:nvPicPr>
          <p:cNvPr id="5" name="Afbeelding 4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sp>
        <p:nvSpPr>
          <p:cNvPr id="15" name="Rechthoek 14"/>
          <p:cNvSpPr>
            <a:spLocks noChangeArrowheads="1"/>
          </p:cNvSpPr>
          <p:nvPr/>
        </p:nvSpPr>
        <p:spPr bwMode="auto">
          <a:xfrm>
            <a:off x="372400" y="2089307"/>
            <a:ext cx="8611802" cy="519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sz="1400" dirty="0">
                <a:latin typeface="Arial Narrow" pitchFamily="34" charset="0"/>
              </a:rPr>
              <a:t>Ga via je smart telefoon naar de </a:t>
            </a:r>
            <a:r>
              <a:rPr lang="nl-NL" sz="1400" dirty="0" err="1">
                <a:latin typeface="Arial Narrow" pitchFamily="34" charset="0"/>
              </a:rPr>
              <a:t>App</a:t>
            </a:r>
            <a:r>
              <a:rPr lang="nl-NL" sz="1400" dirty="0">
                <a:latin typeface="Arial Narrow" pitchFamily="34" charset="0"/>
              </a:rPr>
              <a:t> Store / Google 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nl-NL" sz="1400" dirty="0">
                <a:latin typeface="Arial Narrow" pitchFamily="34" charset="0"/>
              </a:rPr>
              <a:t>        Play. Zoek de </a:t>
            </a:r>
            <a:r>
              <a:rPr lang="nl-NL" sz="1400" dirty="0" err="1">
                <a:latin typeface="Arial Narrow" pitchFamily="34" charset="0"/>
              </a:rPr>
              <a:t>app</a:t>
            </a:r>
            <a:r>
              <a:rPr lang="nl-NL" sz="1400" dirty="0">
                <a:latin typeface="Arial Narrow" pitchFamily="34" charset="0"/>
              </a:rPr>
              <a:t>  met </a:t>
            </a:r>
            <a:r>
              <a:rPr lang="nl-NL" sz="1400" dirty="0" err="1">
                <a:latin typeface="Arial Narrow" pitchFamily="34" charset="0"/>
              </a:rPr>
              <a:t>zoekfuntie</a:t>
            </a:r>
            <a:r>
              <a:rPr lang="nl-NL" sz="1400" dirty="0">
                <a:latin typeface="Arial Narrow" pitchFamily="34" charset="0"/>
              </a:rPr>
              <a:t>: 'Drie Batterijen ‘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nl-NL" sz="1400" dirty="0">
                <a:latin typeface="Arial Narrow" pitchFamily="34" charset="0"/>
              </a:rPr>
              <a:t>Volg de instructies in het scherm. Installeer de </a:t>
            </a:r>
            <a:r>
              <a:rPr lang="nl-NL" sz="1400" dirty="0" err="1">
                <a:latin typeface="Arial Narrow" pitchFamily="34" charset="0"/>
              </a:rPr>
              <a:t>App</a:t>
            </a:r>
            <a:r>
              <a:rPr lang="nl-NL" sz="1400" dirty="0">
                <a:latin typeface="Arial Narrow" pitchFamily="34" charset="0"/>
              </a:rPr>
              <a:t> op je </a:t>
            </a:r>
            <a:r>
              <a:rPr lang="nl-NL" sz="1400" dirty="0" err="1">
                <a:latin typeface="Arial Narrow" pitchFamily="34" charset="0"/>
              </a:rPr>
              <a:t>smartphone</a:t>
            </a:r>
            <a:r>
              <a:rPr lang="nl-NL" sz="1400" dirty="0">
                <a:latin typeface="Arial Narrow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nl-NL" sz="1400" dirty="0">
                <a:latin typeface="Arial Narrow" pitchFamily="34" charset="0"/>
              </a:rPr>
              <a:t>Open de App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nl-NL" sz="1400" dirty="0">
                <a:latin typeface="Arial Narrow" pitchFamily="34" charset="0"/>
              </a:rPr>
              <a:t>Klik op de button: Registreren (testversie) of aanmelden met code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nl-NL" sz="1400" dirty="0">
                <a:latin typeface="Arial Narrow" pitchFamily="34" charset="0"/>
              </a:rPr>
              <a:t> Kies de categorie:  Sport – School &amp; Studie – Werk &amp; Privé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nl-NL" sz="1400" dirty="0">
                <a:latin typeface="Arial Narrow" pitchFamily="34" charset="0"/>
              </a:rPr>
              <a:t>Typ je doel in.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nl-NL" sz="1400" dirty="0">
                <a:latin typeface="Arial Narrow" pitchFamily="34" charset="0"/>
              </a:rPr>
              <a:t>Vervolgens kun je elke dag 1x 15 vragen invullen (duur:  ca. 1,5 minuut). Druk hiervoor op het icoontje ‘rennend poppetje’. Elke avond ontvang je een reminder.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nl-NL" sz="1400" dirty="0">
                <a:latin typeface="Arial Narrow" pitchFamily="34" charset="0"/>
              </a:rPr>
              <a:t>Bekijk dagelijks je ‘prestaties batterijen-score’. De kolommen van de grafiek kun je </a:t>
            </a:r>
            <a:r>
              <a:rPr lang="nl-NL" sz="1400" dirty="0" err="1">
                <a:latin typeface="Arial Narrow" pitchFamily="34" charset="0"/>
              </a:rPr>
              <a:t>swipen</a:t>
            </a:r>
            <a:r>
              <a:rPr lang="nl-NL" sz="1400" dirty="0">
                <a:latin typeface="Arial Narrow" pitchFamily="34" charset="0"/>
              </a:rPr>
              <a:t> en per dag terugkijken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nl-NL" sz="1400" dirty="0">
                <a:latin typeface="Arial Narrow" pitchFamily="34" charset="0"/>
              </a:rPr>
              <a:t>Voeg daarbij dagelijks een persoonlijke notities zodat je later de dagscore kunt verklaren. Bijvoorbeeld: ‘Drukke dag’, ‘Verjaardag’, ‘Wedstrijd’, etc.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nl-NL" sz="1400" dirty="0">
                <a:latin typeface="Arial Narrow" pitchFamily="34" charset="0"/>
              </a:rPr>
              <a:t>Inventariseer je opladers en verslinders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nl-NL" sz="1400" dirty="0">
                <a:latin typeface="Arial Narrow" pitchFamily="34" charset="0"/>
              </a:rPr>
              <a:t>Gebruik de persoonlijke oplaadtips van </a:t>
            </a:r>
            <a:r>
              <a:rPr lang="nl-NL" sz="1400" dirty="0" err="1">
                <a:latin typeface="Arial Narrow" pitchFamily="34" charset="0"/>
              </a:rPr>
              <a:t>NLsportpsycholoog</a:t>
            </a:r>
            <a:r>
              <a:rPr lang="nl-NL" sz="1400" dirty="0">
                <a:latin typeface="Arial Narrow" pitchFamily="34" charset="0"/>
              </a:rPr>
              <a:t>!</a:t>
            </a:r>
          </a:p>
          <a:p>
            <a:pPr marL="342900" indent="-342900">
              <a:defRPr/>
            </a:pPr>
            <a:endParaRPr lang="nl-NL" sz="1600" dirty="0">
              <a:latin typeface="Arial Narrow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nl-NL" sz="1600" dirty="0">
              <a:latin typeface="+mn-lt"/>
            </a:endParaRPr>
          </a:p>
        </p:txBody>
      </p:sp>
      <p:pic>
        <p:nvPicPr>
          <p:cNvPr id="17" name="Picture 2" descr="Afbeeldingsresultaat voor appst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65" y="2720535"/>
            <a:ext cx="1728788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https://encrypted-tbn2.gstatic.com/images?q=tbn:ANd9GcSFa4kcOW3NBeitlemUzcdUJT0ZZ4OSpLQieN-qKPFTVF_nFIxJEaVQ0eH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9228" y="3542153"/>
            <a:ext cx="1728788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06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7338" y="2112585"/>
            <a:ext cx="8640678" cy="126703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Avenir Next Medium"/>
                <a:cs typeface="Avenir Next Medium"/>
              </a:rPr>
              <a:t>Presteren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Avenir Next Medium"/>
                <a:cs typeface="Avenir Next Medium"/>
              </a:rPr>
              <a:t> = 3x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Avenir Next Medium"/>
                <a:cs typeface="Avenir Next Medium"/>
              </a:rPr>
              <a:t>volle</a:t>
            </a:r>
            <a:r>
              <a:rPr lang="en-US" sz="4200" b="1" dirty="0">
                <a:solidFill>
                  <a:schemeClr val="bg2">
                    <a:lumMod val="50000"/>
                  </a:schemeClr>
                </a:solidFill>
                <a:latin typeface="Avenir Next Medium"/>
                <a:cs typeface="Avenir Next Medium"/>
              </a:rPr>
              <a:t> </a:t>
            </a:r>
            <a:r>
              <a:rPr lang="en-US" sz="4200" b="1" dirty="0" err="1">
                <a:solidFill>
                  <a:schemeClr val="bg2">
                    <a:lumMod val="50000"/>
                  </a:schemeClr>
                </a:solidFill>
                <a:latin typeface="Avenir Next Medium"/>
                <a:cs typeface="Avenir Next Medium"/>
              </a:rPr>
              <a:t>batterij</a:t>
            </a:r>
            <a:endParaRPr lang="en-US" sz="4200" b="1" dirty="0">
              <a:solidFill>
                <a:schemeClr val="bg2">
                  <a:lumMod val="50000"/>
                </a:schemeClr>
              </a:solidFill>
              <a:latin typeface="Avenir Next Medium"/>
              <a:cs typeface="Avenir Next Medium"/>
            </a:endParaRPr>
          </a:p>
          <a:p>
            <a:pPr>
              <a:lnSpc>
                <a:spcPct val="120000"/>
              </a:lnSpc>
              <a:buNone/>
            </a:pP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Je bent </a:t>
            </a:r>
            <a:r>
              <a:rPr lang="en-US" sz="3200" dirty="0" err="1">
                <a:solidFill>
                  <a:schemeClr val="accent5"/>
                </a:solidFill>
                <a:latin typeface="Avenir Next Medium"/>
                <a:cs typeface="Avenir Next Medium"/>
              </a:rPr>
              <a:t>zo</a:t>
            </a: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Avenir Next Medium"/>
                <a:cs typeface="Avenir Next Medium"/>
              </a:rPr>
              <a:t>sterk</a:t>
            </a: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Avenir Next Medium"/>
                <a:cs typeface="Avenir Next Medium"/>
              </a:rPr>
              <a:t>als</a:t>
            </a: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 je </a:t>
            </a:r>
            <a:r>
              <a:rPr lang="en-US" sz="3200" dirty="0" err="1">
                <a:solidFill>
                  <a:schemeClr val="accent5"/>
                </a:solidFill>
                <a:latin typeface="Avenir Next Medium"/>
                <a:cs typeface="Avenir Next Medium"/>
              </a:rPr>
              <a:t>zwakste</a:t>
            </a: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Avenir Next Medium"/>
                <a:cs typeface="Avenir Next Medium"/>
              </a:rPr>
              <a:t>batterij</a:t>
            </a: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! </a:t>
            </a:r>
            <a:r>
              <a:rPr lang="en-US" sz="3200" dirty="0" err="1">
                <a:solidFill>
                  <a:schemeClr val="accent5"/>
                </a:solidFill>
                <a:latin typeface="Avenir Next Medium"/>
                <a:cs typeface="Avenir Next Medium"/>
              </a:rPr>
              <a:t>Wanneer</a:t>
            </a: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Avenir Next Medium"/>
                <a:cs typeface="Avenir Next Medium"/>
              </a:rPr>
              <a:t>loopt</a:t>
            </a: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Avenir Next Medium"/>
                <a:cs typeface="Avenir Next Medium"/>
              </a:rPr>
              <a:t>een</a:t>
            </a: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Avenir Next Medium"/>
                <a:cs typeface="Avenir Next Medium"/>
              </a:rPr>
              <a:t>batterij</a:t>
            </a: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Avenir Next Medium"/>
                <a:cs typeface="Avenir Next Medium"/>
              </a:rPr>
              <a:t>leeg</a:t>
            </a: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 en</a:t>
            </a:r>
          </a:p>
          <a:p>
            <a:pPr>
              <a:lnSpc>
                <a:spcPct val="120000"/>
              </a:lnSpc>
              <a:buNone/>
            </a:pP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hoe </a:t>
            </a:r>
            <a:r>
              <a:rPr lang="en-US" sz="3200" dirty="0" err="1">
                <a:solidFill>
                  <a:schemeClr val="accent5"/>
                </a:solidFill>
                <a:latin typeface="Avenir Next Medium"/>
                <a:cs typeface="Avenir Next Medium"/>
              </a:rPr>
              <a:t>laad</a:t>
            </a: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 je de </a:t>
            </a:r>
            <a:r>
              <a:rPr lang="en-US" sz="3200" dirty="0" err="1">
                <a:solidFill>
                  <a:schemeClr val="accent5"/>
                </a:solidFill>
                <a:latin typeface="Avenir Next Medium"/>
                <a:cs typeface="Avenir Next Medium"/>
              </a:rPr>
              <a:t>batterijen</a:t>
            </a: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Avenir Next Medium"/>
                <a:cs typeface="Avenir Next Medium"/>
              </a:rPr>
              <a:t>weer</a:t>
            </a:r>
            <a:r>
              <a:rPr lang="en-US" sz="3200" dirty="0">
                <a:solidFill>
                  <a:schemeClr val="accent5"/>
                </a:solidFill>
                <a:latin typeface="Avenir Next Medium"/>
                <a:cs typeface="Avenir Next Medium"/>
              </a:rPr>
              <a:t> op?</a:t>
            </a:r>
          </a:p>
          <a:p>
            <a:pPr>
              <a:lnSpc>
                <a:spcPct val="170000"/>
              </a:lnSpc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  <a:latin typeface="Avenir Next Medium"/>
              <a:cs typeface="Avenir Next Medium"/>
            </a:endParaRPr>
          </a:p>
          <a:p>
            <a:pPr>
              <a:lnSpc>
                <a:spcPct val="120000"/>
              </a:lnSpc>
              <a:buNone/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Avenir Next Medium"/>
              <a:cs typeface="Avenir Next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Drie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Batterijen</a:t>
            </a:r>
            <a:r>
              <a:rPr lang="nl-NL" altLang="nl-NL" b="1" dirty="0">
                <a:latin typeface="Calibri" pitchFamily="34" charset="0"/>
              </a:rPr>
              <a:t>®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methode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158432" y="4739201"/>
            <a:ext cx="2626372" cy="20738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ontent Placeholder 8"/>
          <p:cNvSpPr txBox="1">
            <a:spLocks/>
          </p:cNvSpPr>
          <p:nvPr/>
        </p:nvSpPr>
        <p:spPr>
          <a:xfrm>
            <a:off x="3060606" y="3147935"/>
            <a:ext cx="2875364" cy="1843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Gevoelskracht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Weinig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plezier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Dalende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sfeer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 /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conflicten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Angst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om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te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verliezen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208118" y="4057432"/>
            <a:ext cx="2875364" cy="1843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Denkkracht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  <a:p>
            <a:pPr marL="274320" indent="-274320" defTabSz="9144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/>
            </a:pPr>
            <a:r>
              <a:rPr lang="en-US" sz="1500" dirty="0" err="1">
                <a:solidFill>
                  <a:schemeClr val="bg2">
                    <a:lumMod val="50000"/>
                  </a:schemeClr>
                </a:solidFill>
                <a:latin typeface="Avenir Next Medium"/>
                <a:cs typeface="Avenir Next Medium"/>
              </a:rPr>
              <a:t>Concentratieverlies</a:t>
            </a:r>
            <a:endParaRPr lang="en-US" sz="1500" dirty="0">
              <a:solidFill>
                <a:schemeClr val="bg2">
                  <a:lumMod val="50000"/>
                </a:schemeClr>
              </a:solidFill>
              <a:latin typeface="Avenir Next Medium"/>
              <a:cs typeface="Avenir Next Medium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Piekeren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 en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twijfels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Resultaatdenken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</p:txBody>
      </p:sp>
      <p:sp>
        <p:nvSpPr>
          <p:cNvPr id="16" name="Content Placeholder 8"/>
          <p:cNvSpPr txBox="1">
            <a:spLocks/>
          </p:cNvSpPr>
          <p:nvPr/>
        </p:nvSpPr>
        <p:spPr>
          <a:xfrm>
            <a:off x="5952692" y="4057432"/>
            <a:ext cx="3191308" cy="18439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Lichaamskracht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  <a:p>
            <a:pPr marL="274320" indent="-274320" defTabSz="9144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/>
            </a:pPr>
            <a:r>
              <a:rPr lang="en-US" sz="1500" dirty="0" err="1">
                <a:solidFill>
                  <a:schemeClr val="bg2">
                    <a:lumMod val="50000"/>
                  </a:schemeClr>
                </a:solidFill>
                <a:latin typeface="Avenir Next Medium"/>
                <a:cs typeface="Avenir Next Medium"/>
              </a:rPr>
              <a:t>Spierspanning</a:t>
            </a: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Avenir Next Medium"/>
                <a:cs typeface="Avenir Next Medium"/>
              </a:rPr>
              <a:t> / </a:t>
            </a:r>
            <a:r>
              <a:rPr lang="en-US" sz="1500" dirty="0" err="1">
                <a:solidFill>
                  <a:schemeClr val="bg2">
                    <a:lumMod val="50000"/>
                  </a:schemeClr>
                </a:solidFill>
                <a:latin typeface="Avenir Next Medium"/>
                <a:cs typeface="Avenir Next Medium"/>
              </a:rPr>
              <a:t>krampachtig</a:t>
            </a: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Avenir Next Medium"/>
                <a:cs typeface="Avenir Next Medium"/>
              </a:rPr>
              <a:t> </a:t>
            </a:r>
            <a:r>
              <a:rPr lang="en-US" sz="1500" dirty="0" err="1">
                <a:solidFill>
                  <a:schemeClr val="bg2">
                    <a:lumMod val="50000"/>
                  </a:schemeClr>
                </a:solidFill>
                <a:latin typeface="Avenir Next Medium"/>
                <a:cs typeface="Avenir Next Medium"/>
              </a:rPr>
              <a:t>vechten</a:t>
            </a:r>
            <a:endParaRPr lang="en-US" sz="1500" dirty="0">
              <a:solidFill>
                <a:schemeClr val="bg2">
                  <a:lumMod val="50000"/>
                </a:schemeClr>
              </a:solidFill>
              <a:latin typeface="Avenir Next Medium"/>
              <a:cs typeface="Avenir Next Medium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Vermoeidheid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Veel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 (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kleine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)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venir Next Medium"/>
                <a:ea typeface="+mn-ea"/>
                <a:cs typeface="Avenir Next Medium"/>
              </a:rPr>
              <a:t>blessures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1854288" y="4273174"/>
            <a:ext cx="574119" cy="49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5094660" y="3379615"/>
            <a:ext cx="574119" cy="49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8112681" y="4273174"/>
            <a:ext cx="574119" cy="49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0164" y="2924944"/>
            <a:ext cx="7772400" cy="1828800"/>
          </a:xfrm>
          <a:prstGeom prst="rect">
            <a:avLst/>
          </a:prstGeom>
          <a:effectLst/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defRPr/>
            </a:pPr>
            <a:endParaRPr lang="nl-NL" sz="2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defRPr/>
            </a:pPr>
            <a:endParaRPr lang="nl-NL" sz="2400" kern="0" dirty="0">
              <a:solidFill>
                <a:schemeClr val="bg1"/>
              </a:solidFill>
              <a:latin typeface="+mn-lt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defRPr/>
            </a:pPr>
            <a:endParaRPr lang="nl-NL" sz="2400" kern="0" dirty="0">
              <a:solidFill>
                <a:schemeClr val="bg1"/>
              </a:solidFill>
              <a:latin typeface="+mn-lt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defRPr/>
            </a:pPr>
            <a:endParaRPr lang="nl-NL" sz="14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5890056"/>
            <a:ext cx="284380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0" lang="nl-NL" altLang="nl-NL" sz="2000" b="1" kern="0" dirty="0">
                <a:latin typeface="+mn-lt"/>
              </a:rPr>
              <a:t> Batterij 1:</a:t>
            </a:r>
          </a:p>
          <a:p>
            <a:pPr lvl="0"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0" lang="nl-NL" altLang="nl-NL" sz="1800" kern="0" dirty="0">
                <a:latin typeface="+mn-lt"/>
              </a:rPr>
              <a:t>Lichamelijke </a:t>
            </a:r>
            <a:r>
              <a:rPr kumimoji="0" lang="nl-NL" altLang="nl-NL" sz="1800" kern="0" dirty="0" err="1">
                <a:latin typeface="+mn-lt"/>
              </a:rPr>
              <a:t>ontw</a:t>
            </a:r>
            <a:r>
              <a:rPr kumimoji="0" lang="nl-NL" altLang="nl-NL" sz="1800" kern="0" dirty="0">
                <a:latin typeface="+mn-lt"/>
              </a:rPr>
              <a:t>.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defRPr/>
            </a:pPr>
            <a:endParaRPr kumimoji="0" lang="nl-NL" altLang="nl-NL" sz="1400" i="1" kern="0" dirty="0">
              <a:latin typeface="Verdana" pitchFamily="34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		</a:t>
            </a:r>
            <a:endParaRPr kumimoji="0" lang="nl-NL" altLang="nl-NL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940244" y="4161864"/>
            <a:ext cx="1008112" cy="168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e toelichting 20"/>
          <p:cNvSpPr/>
          <p:nvPr/>
        </p:nvSpPr>
        <p:spPr bwMode="auto">
          <a:xfrm>
            <a:off x="1588316" y="2204864"/>
            <a:ext cx="2240249" cy="960107"/>
          </a:xfrm>
          <a:prstGeom prst="wedgeEllipseCallout">
            <a:avLst>
              <a:gd name="adj1" fmla="val -45553"/>
              <a:gd name="adj2" fmla="val 55434"/>
            </a:avLst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Tahoma" pitchFamily="34" charset="0"/>
                <a:cs typeface="Tahoma" pitchFamily="34" charset="0"/>
              </a:rPr>
              <a:t>Het lichaam</a:t>
            </a:r>
            <a:r>
              <a:rPr kumimoji="1" lang="nl-NL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nl-NL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Tahoma" pitchFamily="34" charset="0"/>
                <a:cs typeface="Tahoma" pitchFamily="34" charset="0"/>
              </a:rPr>
              <a:t>liegt nooit!</a:t>
            </a:r>
            <a:endParaRPr kumimoji="1" lang="nl-NL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92" y="38329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sz="3300" dirty="0" err="1">
                <a:latin typeface="Avenir Next Medium"/>
                <a:cs typeface="Avenir Next Medium"/>
              </a:rPr>
              <a:t>Sporter</a:t>
            </a:r>
            <a:r>
              <a:rPr lang="en-US" sz="3300" dirty="0">
                <a:latin typeface="Avenir Next Medium"/>
                <a:cs typeface="Avenir Next Medium"/>
              </a:rPr>
              <a:t> &amp; trainer = </a:t>
            </a:r>
            <a:r>
              <a:rPr lang="en-US" sz="3300" dirty="0" err="1">
                <a:latin typeface="Avenir Next Medium"/>
                <a:cs typeface="Avenir Next Medium"/>
              </a:rPr>
              <a:t>energiemanagers</a:t>
            </a:r>
            <a:r>
              <a:rPr lang="en-US" sz="3300" dirty="0">
                <a:latin typeface="Avenir Next Medium"/>
                <a:cs typeface="Avenir Next Medium"/>
              </a:rPr>
              <a:t>!</a:t>
            </a:r>
          </a:p>
        </p:txBody>
      </p:sp>
      <p:sp>
        <p:nvSpPr>
          <p:cNvPr id="10" name="Ovale toelichting 23"/>
          <p:cNvSpPr/>
          <p:nvPr/>
        </p:nvSpPr>
        <p:spPr bwMode="auto">
          <a:xfrm>
            <a:off x="4673136" y="2487630"/>
            <a:ext cx="1872208" cy="936104"/>
          </a:xfrm>
          <a:prstGeom prst="wedgeEllipseCallout">
            <a:avLst>
              <a:gd name="adj1" fmla="val -57303"/>
              <a:gd name="adj2" fmla="val 51795"/>
            </a:avLst>
          </a:prstGeom>
          <a:noFill/>
          <a:ln w="95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nl-NL" sz="2000" b="0" i="0" u="none" strike="noStrike" cap="none" normalizeH="0" baseline="0" dirty="0">
                <a:ln>
                  <a:noFill/>
                </a:ln>
                <a:solidFill>
                  <a:srgbClr val="0D79CA"/>
                </a:solidFill>
                <a:effectLst/>
                <a:latin typeface="Comic Sans MS" pitchFamily="66" charset="0"/>
                <a:ea typeface="Tahoma" pitchFamily="34" charset="0"/>
                <a:cs typeface="Tahoma" pitchFamily="34" charset="0"/>
              </a:rPr>
              <a:t>Lef en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nl-NL" sz="2000" b="0" i="0" u="none" strike="noStrike" cap="none" normalizeH="0" baseline="0" dirty="0">
                <a:ln>
                  <a:noFill/>
                </a:ln>
                <a:solidFill>
                  <a:srgbClr val="0D79CA"/>
                </a:solidFill>
                <a:effectLst/>
                <a:latin typeface="Comic Sans MS" pitchFamily="66" charset="0"/>
                <a:ea typeface="Tahoma" pitchFamily="34" charset="0"/>
                <a:cs typeface="Tahoma" pitchFamily="34" charset="0"/>
              </a:rPr>
              <a:t> plezier!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651574" y="4113859"/>
            <a:ext cx="102156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6387878" y="4113859"/>
            <a:ext cx="97672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e toelichting 20"/>
          <p:cNvSpPr/>
          <p:nvPr/>
        </p:nvSpPr>
        <p:spPr bwMode="auto">
          <a:xfrm>
            <a:off x="1740716" y="2487630"/>
            <a:ext cx="2087849" cy="936104"/>
          </a:xfrm>
          <a:prstGeom prst="wedgeEllipseCallout">
            <a:avLst>
              <a:gd name="adj1" fmla="val -45553"/>
              <a:gd name="adj2" fmla="val 55434"/>
            </a:avLst>
          </a:prstGeom>
          <a:noFill/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nl-NL" sz="2000" b="0" i="0" u="none" strike="noStrike" cap="none" normalizeH="0" baseline="0" dirty="0">
                <a:ln>
                  <a:noFill/>
                </a:ln>
                <a:solidFill>
                  <a:srgbClr val="0D79CA"/>
                </a:solidFill>
                <a:effectLst/>
                <a:latin typeface="Comic Sans MS" pitchFamily="66" charset="0"/>
                <a:ea typeface="Tahoma" pitchFamily="34" charset="0"/>
                <a:cs typeface="Tahoma" pitchFamily="34" charset="0"/>
              </a:rPr>
              <a:t>Ontspan je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nl-NL" sz="2000" b="0" i="0" u="none" strike="noStrike" cap="none" normalizeH="0" baseline="0" dirty="0">
                <a:ln>
                  <a:noFill/>
                </a:ln>
                <a:solidFill>
                  <a:srgbClr val="0D79CA"/>
                </a:solidFill>
                <a:effectLst/>
                <a:latin typeface="Comic Sans MS" pitchFamily="66" charset="0"/>
                <a:ea typeface="Tahoma" pitchFamily="34" charset="0"/>
                <a:cs typeface="Tahoma" pitchFamily="34" charset="0"/>
              </a:rPr>
              <a:t>spieren!</a:t>
            </a:r>
          </a:p>
        </p:txBody>
      </p:sp>
      <p:sp>
        <p:nvSpPr>
          <p:cNvPr id="22" name="Ovale toelichting 26"/>
          <p:cNvSpPr/>
          <p:nvPr/>
        </p:nvSpPr>
        <p:spPr bwMode="auto">
          <a:xfrm>
            <a:off x="7400114" y="2538067"/>
            <a:ext cx="1656184" cy="936104"/>
          </a:xfrm>
          <a:prstGeom prst="wedgeEllipseCallout">
            <a:avLst>
              <a:gd name="adj1" fmla="val -59471"/>
              <a:gd name="adj2" fmla="val 46822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D79CA"/>
                </a:solidFill>
                <a:effectLst/>
                <a:uLnTx/>
                <a:uFillTx/>
                <a:latin typeface="Comic Sans MS" pitchFamily="66" charset="0"/>
                <a:ea typeface="Tahoma" pitchFamily="34" charset="0"/>
                <a:cs typeface="Tahoma" pitchFamily="34" charset="0"/>
              </a:rPr>
              <a:t>  Focus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D79CA"/>
                </a:solidFill>
                <a:effectLst/>
                <a:uLnTx/>
                <a:uFillTx/>
                <a:latin typeface="Comic Sans MS" pitchFamily="66" charset="0"/>
                <a:ea typeface="Tahoma" pitchFamily="34" charset="0"/>
                <a:cs typeface="Tahoma" pitchFamily="34" charset="0"/>
              </a:rPr>
              <a:t>hier &amp; nu!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2859486" y="5890056"/>
            <a:ext cx="26642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0" lang="nl-NL" altLang="nl-NL" sz="2000" b="1" kern="0" dirty="0">
                <a:latin typeface="+mn-lt"/>
              </a:rPr>
              <a:t> Batterij 2: </a:t>
            </a:r>
          </a:p>
          <a:p>
            <a:pPr lvl="0"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0" lang="nl-NL" altLang="nl-NL" sz="1800" kern="0" dirty="0">
                <a:latin typeface="+mn-lt"/>
              </a:rPr>
              <a:t>Soc. </a:t>
            </a:r>
            <a:r>
              <a:rPr lang="nl-NL" altLang="nl-NL" kern="0" dirty="0"/>
              <a:t>e</a:t>
            </a:r>
            <a:r>
              <a:rPr kumimoji="0" lang="nl-NL" altLang="nl-NL" sz="1800" kern="0" dirty="0">
                <a:latin typeface="+mn-lt"/>
              </a:rPr>
              <a:t>motionele </a:t>
            </a:r>
            <a:r>
              <a:rPr kumimoji="0" lang="nl-NL" altLang="nl-NL" sz="1800" kern="0" dirty="0" err="1">
                <a:latin typeface="+mn-lt"/>
              </a:rPr>
              <a:t>ontw</a:t>
            </a:r>
            <a:r>
              <a:rPr kumimoji="0" lang="nl-NL" altLang="nl-NL" sz="1800" kern="0" dirty="0">
                <a:latin typeface="+mn-lt"/>
              </a:rPr>
              <a:t>.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defRPr/>
            </a:pPr>
            <a:endParaRPr kumimoji="0" lang="nl-NL" altLang="nl-NL" sz="1400" i="1" kern="0" dirty="0">
              <a:latin typeface="Verdana" pitchFamily="34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		</a:t>
            </a:r>
            <a:endParaRPr kumimoji="0" lang="nl-NL" altLang="nl-NL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5581985" y="5890056"/>
            <a:ext cx="2886537" cy="98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0" lang="nl-NL" altLang="nl-NL" sz="2000" b="1" kern="0" dirty="0">
                <a:latin typeface="+mn-lt"/>
              </a:rPr>
              <a:t>Batterij 3:</a:t>
            </a:r>
          </a:p>
          <a:p>
            <a:pPr lvl="0"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0" lang="nl-NL" altLang="nl-NL" sz="2000" b="1" kern="0" dirty="0">
                <a:latin typeface="+mn-lt"/>
              </a:rPr>
              <a:t> </a:t>
            </a:r>
            <a:r>
              <a:rPr kumimoji="0" lang="nl-NL" altLang="nl-NL" sz="1800" kern="0" dirty="0">
                <a:latin typeface="+mn-lt"/>
              </a:rPr>
              <a:t>Mentale / cognitieve </a:t>
            </a:r>
            <a:r>
              <a:rPr kumimoji="0" lang="nl-NL" altLang="nl-NL" sz="1800" kern="0" dirty="0" err="1">
                <a:latin typeface="+mn-lt"/>
              </a:rPr>
              <a:t>ontw</a:t>
            </a:r>
            <a:r>
              <a:rPr kumimoji="0" lang="nl-NL" altLang="nl-NL" sz="1800" kern="0" dirty="0">
                <a:latin typeface="+mn-lt"/>
              </a:rPr>
              <a:t>.</a:t>
            </a:r>
            <a:endParaRPr kumimoji="0" lang="nl-NL" altLang="nl-NL" sz="1800" i="1" kern="0" dirty="0">
              <a:latin typeface="Verdana" pitchFamily="34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		</a:t>
            </a:r>
            <a:endParaRPr kumimoji="0" lang="nl-NL" altLang="nl-NL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" name="Afbeelding 17" descr="logo2 doorz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077" y="398287"/>
            <a:ext cx="1332973" cy="813939"/>
          </a:xfrm>
          <a:prstGeom prst="rect">
            <a:avLst/>
          </a:prstGeom>
        </p:spPr>
      </p:pic>
      <p:sp>
        <p:nvSpPr>
          <p:cNvPr id="19" name="Content Placeholder 8"/>
          <p:cNvSpPr>
            <a:spLocks noGrp="1"/>
          </p:cNvSpPr>
          <p:nvPr>
            <p:ph idx="1"/>
          </p:nvPr>
        </p:nvSpPr>
        <p:spPr>
          <a:xfrm>
            <a:off x="247338" y="1924704"/>
            <a:ext cx="8229599" cy="680239"/>
          </a:xfrm>
        </p:spPr>
        <p:txBody>
          <a:bodyPr/>
          <a:lstStyle/>
          <a:p>
            <a:pPr>
              <a:lnSpc>
                <a:spcPct val="120000"/>
              </a:lnSpc>
              <a:buNone/>
            </a:pP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venir Next Medium"/>
                <a:cs typeface="Avenir Next Medium"/>
              </a:rPr>
              <a:t>Korte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venir Next Medium"/>
                <a:cs typeface="Avenir Next Medium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venir Next Medium"/>
                <a:cs typeface="Avenir Next Medium"/>
              </a:rPr>
              <a:t>oplaadoefeningen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venir Next Medium"/>
              <a:cs typeface="Avenir Next Medium"/>
            </a:endParaRPr>
          </a:p>
          <a:p>
            <a:pPr>
              <a:lnSpc>
                <a:spcPct val="120000"/>
              </a:lnSpc>
              <a:buNone/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Avenir Next Medium"/>
              <a:cs typeface="Avenir Next Medium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5F2C1C-35B9-45BB-8AC2-89F847F1C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608" y="3234567"/>
            <a:ext cx="694592" cy="9601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9A0164C-90FD-4E35-889D-CA0726329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425" y="3184001"/>
            <a:ext cx="694592" cy="96010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3832ADD-4AE2-4C8E-9F19-E0BB7DFB9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835" y="3179590"/>
            <a:ext cx="694592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7" grpId="0" animBg="1"/>
      <p:bldP spid="22" grpId="0" animBg="1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320" y="2428407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latin typeface="Avenir Next Medium"/>
                <a:cs typeface="Avenir Next Medium"/>
              </a:rPr>
              <a:t>Workshop </a:t>
            </a:r>
            <a:br>
              <a:rPr lang="en-US" sz="1800" dirty="0">
                <a:latin typeface="Avenir Next Medium"/>
                <a:cs typeface="Avenir Next Medium"/>
              </a:rPr>
            </a:br>
            <a:r>
              <a:rPr lang="en-US" sz="6000" dirty="0">
                <a:latin typeface="Avenir Next Medium"/>
                <a:cs typeface="Avenir Next Medium"/>
              </a:rPr>
              <a:t> </a:t>
            </a:r>
            <a:r>
              <a:rPr lang="en-US" sz="5300" dirty="0" err="1">
                <a:latin typeface="Avenir Next Medium"/>
                <a:cs typeface="Avenir Next Medium"/>
              </a:rPr>
              <a:t>Drie</a:t>
            </a:r>
            <a:r>
              <a:rPr lang="en-US" sz="5300" dirty="0">
                <a:latin typeface="Avenir Next Medium"/>
                <a:cs typeface="Avenir Next Medium"/>
              </a:rPr>
              <a:t> </a:t>
            </a:r>
            <a:r>
              <a:rPr lang="en-US" sz="5300" dirty="0" err="1">
                <a:latin typeface="Avenir Next Medium"/>
                <a:cs typeface="Avenir Next Medium"/>
              </a:rPr>
              <a:t>manieren</a:t>
            </a:r>
            <a:r>
              <a:rPr lang="en-US" sz="5300" dirty="0">
                <a:latin typeface="Avenir Next Medium"/>
                <a:cs typeface="Avenir Next Medium"/>
              </a:rPr>
              <a:t> </a:t>
            </a:r>
            <a:r>
              <a:rPr lang="en-US" sz="5300" dirty="0" err="1">
                <a:latin typeface="Avenir Next Medium"/>
                <a:cs typeface="Avenir Next Medium"/>
              </a:rPr>
              <a:t>om</a:t>
            </a:r>
            <a:r>
              <a:rPr lang="en-US" sz="5300" dirty="0">
                <a:latin typeface="Avenir Next Medium"/>
                <a:cs typeface="Avenir Next Medium"/>
              </a:rPr>
              <a:t> de </a:t>
            </a:r>
            <a:r>
              <a:rPr lang="en-US" sz="5300" dirty="0" err="1">
                <a:latin typeface="Avenir Next Medium"/>
                <a:cs typeface="Avenir Next Medium"/>
              </a:rPr>
              <a:t>beste</a:t>
            </a:r>
            <a:r>
              <a:rPr lang="en-US" sz="5300" dirty="0">
                <a:latin typeface="Avenir Next Medium"/>
                <a:cs typeface="Avenir Next Medium"/>
              </a:rPr>
              <a:t> </a:t>
            </a:r>
            <a:r>
              <a:rPr lang="en-US" sz="5300" dirty="0" err="1">
                <a:latin typeface="Avenir Next Medium"/>
                <a:cs typeface="Avenir Next Medium"/>
              </a:rPr>
              <a:t>sportouder</a:t>
            </a:r>
            <a:r>
              <a:rPr lang="en-US" sz="5300" dirty="0">
                <a:latin typeface="Avenir Next Medium"/>
                <a:cs typeface="Avenir Next Medium"/>
              </a:rPr>
              <a:t> </a:t>
            </a:r>
            <a:r>
              <a:rPr lang="en-US" sz="5300" dirty="0" err="1">
                <a:latin typeface="Avenir Next Medium"/>
                <a:cs typeface="Avenir Next Medium"/>
              </a:rPr>
              <a:t>te</a:t>
            </a:r>
            <a:r>
              <a:rPr lang="en-US" sz="5300" dirty="0">
                <a:latin typeface="Avenir Next Medium"/>
                <a:cs typeface="Avenir Next Medium"/>
              </a:rPr>
              <a:t> </a:t>
            </a:r>
            <a:r>
              <a:rPr lang="en-US" sz="5300" dirty="0" err="1">
                <a:latin typeface="Avenir Next Medium"/>
                <a:cs typeface="Avenir Next Medium"/>
              </a:rPr>
              <a:t>worden</a:t>
            </a:r>
            <a:br>
              <a:rPr lang="en-US" sz="6000" dirty="0">
                <a:latin typeface="Avenir Next Medium"/>
                <a:cs typeface="Avenir Next Medium"/>
              </a:rPr>
            </a:br>
            <a:br>
              <a:rPr lang="en-US" sz="4800" dirty="0">
                <a:latin typeface="Avenir Next Medium"/>
                <a:cs typeface="Avenir Next Medium"/>
              </a:rPr>
            </a:br>
            <a:br>
              <a:rPr lang="en-US" sz="4800" dirty="0">
                <a:latin typeface="Avenir Next Medium"/>
                <a:cs typeface="Avenir Next Medium"/>
              </a:rPr>
            </a:br>
            <a:endParaRPr lang="en-US" sz="2200" dirty="0">
              <a:latin typeface="Avenir Next Medium"/>
              <a:cs typeface="Avenir Next Medium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05004" y="3454727"/>
            <a:ext cx="6675620" cy="1768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2000" b="1" dirty="0">
                <a:solidFill>
                  <a:srgbClr val="FFFFFF"/>
                </a:solidFill>
                <a:latin typeface="Avenir Next Medium"/>
                <a:cs typeface="Avenir Next Medium"/>
              </a:rPr>
              <a:t>[</a:t>
            </a:r>
            <a:r>
              <a:rPr lang="en-US" sz="2000" b="1" dirty="0" err="1">
                <a:solidFill>
                  <a:srgbClr val="FFFFFF"/>
                </a:solidFill>
                <a:latin typeface="Avenir Next Medium"/>
                <a:cs typeface="Avenir Next Medium"/>
              </a:rPr>
              <a:t>naam</a:t>
            </a:r>
            <a:r>
              <a:rPr lang="en-US" sz="2000" b="1" dirty="0">
                <a:solidFill>
                  <a:srgbClr val="FFFFFF"/>
                </a:solidFill>
                <a:latin typeface="Avenir Next Medium"/>
                <a:cs typeface="Avenir Next Medium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venir Next Medium"/>
                <a:cs typeface="Avenir Next Medium"/>
              </a:rPr>
              <a:t>doelgroep</a:t>
            </a:r>
            <a:r>
              <a:rPr lang="en-US" sz="2000" b="1" dirty="0">
                <a:solidFill>
                  <a:srgbClr val="FFFFFF"/>
                </a:solidFill>
                <a:latin typeface="Avenir Next Medium"/>
                <a:cs typeface="Avenir Next Medium"/>
              </a:rPr>
              <a:t>: club / bond / trainers / </a:t>
            </a:r>
            <a:r>
              <a:rPr lang="en-US" sz="2000" b="1" dirty="0" err="1">
                <a:solidFill>
                  <a:srgbClr val="FFFFFF"/>
                </a:solidFill>
                <a:latin typeface="Avenir Next Medium"/>
                <a:cs typeface="Avenir Next Medium"/>
              </a:rPr>
              <a:t>bedrijf</a:t>
            </a:r>
            <a:r>
              <a:rPr lang="en-US" sz="2000" b="1" dirty="0">
                <a:solidFill>
                  <a:srgbClr val="FFFFFF"/>
                </a:solidFill>
                <a:latin typeface="Avenir Next Medium"/>
                <a:cs typeface="Avenir Next Medium"/>
              </a:rPr>
              <a:t>]</a:t>
            </a:r>
          </a:p>
          <a:p>
            <a:pPr lvl="0" algn="ctr" defTabSz="91440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2000" b="1" dirty="0">
                <a:solidFill>
                  <a:srgbClr val="FFFFFF"/>
                </a:solidFill>
                <a:latin typeface="Avenir Next Medium"/>
                <a:cs typeface="Avenir Next Medium"/>
              </a:rPr>
              <a:t>[datum]</a:t>
            </a:r>
          </a:p>
          <a:p>
            <a:pPr lvl="0" algn="ctr" defTabSz="91440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2000" b="1" dirty="0">
                <a:solidFill>
                  <a:srgbClr val="FFFFFF"/>
                </a:solidFill>
                <a:latin typeface="Avenir Next Medium"/>
                <a:cs typeface="Avenir Next Medium"/>
              </a:rPr>
              <a:t>[</a:t>
            </a:r>
            <a:r>
              <a:rPr lang="en-US" sz="2000" b="1" dirty="0" err="1">
                <a:solidFill>
                  <a:srgbClr val="FFFFFF"/>
                </a:solidFill>
                <a:latin typeface="Avenir Next Medium"/>
                <a:cs typeface="Avenir Next Medium"/>
              </a:rPr>
              <a:t>naam</a:t>
            </a:r>
            <a:r>
              <a:rPr lang="en-US" sz="2000" b="1" dirty="0">
                <a:solidFill>
                  <a:srgbClr val="FFFFFF"/>
                </a:solidFill>
                <a:latin typeface="Avenir Next Medium"/>
                <a:cs typeface="Avenir Next Medium"/>
              </a:rPr>
              <a:t> NL-partner]</a:t>
            </a:r>
          </a:p>
          <a:p>
            <a:pPr lvl="0" algn="ctr" defTabSz="91440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Medium"/>
              <a:ea typeface="+mn-ea"/>
              <a:cs typeface="Avenir Next Medium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lum contrast="-12000"/>
          </a:blip>
          <a:srcRect/>
          <a:stretch>
            <a:fillRect/>
          </a:stretch>
        </p:blipFill>
        <p:spPr bwMode="auto">
          <a:xfrm>
            <a:off x="2198425" y="6027188"/>
            <a:ext cx="1137643" cy="61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260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0330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Programma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contrast="-11000"/>
          </a:blip>
          <a:srcRect/>
          <a:stretch>
            <a:fillRect/>
          </a:stretch>
        </p:blipFill>
        <p:spPr bwMode="auto">
          <a:xfrm>
            <a:off x="5809097" y="2725585"/>
            <a:ext cx="2877703" cy="388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47056" y="2329667"/>
            <a:ext cx="8640960" cy="476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nl-NL" altLang="nl-NL" b="1" dirty="0">
                <a:latin typeface="Calibri" pitchFamily="34" charset="0"/>
              </a:rPr>
              <a:t>1. Warming-up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dirty="0">
                <a:latin typeface="Calibri" pitchFamily="34" charset="0"/>
              </a:rPr>
              <a:t>  Locatiepersoon: </a:t>
            </a:r>
            <a:r>
              <a:rPr lang="nl-NL" altLang="nl-NL" i="1" dirty="0">
                <a:latin typeface="Calibri" pitchFamily="34" charset="0"/>
              </a:rPr>
              <a:t>Welkom bij Loot school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dirty="0">
                <a:latin typeface="Calibri" pitchFamily="34" charset="0"/>
              </a:rPr>
              <a:t>  Coördinator: </a:t>
            </a:r>
            <a:r>
              <a:rPr lang="nl-NL" altLang="nl-NL" i="1" dirty="0">
                <a:latin typeface="Calibri" pitchFamily="34" charset="0"/>
              </a:rPr>
              <a:t>Topsport in de Regio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dirty="0">
                <a:latin typeface="Calibri" pitchFamily="34" charset="0"/>
              </a:rPr>
              <a:t>  Sportpsycholoog: </a:t>
            </a:r>
            <a:r>
              <a:rPr lang="nl-NL" altLang="nl-NL" i="1" dirty="0">
                <a:latin typeface="Calibri" pitchFamily="34" charset="0"/>
              </a:rPr>
              <a:t>Wat voor type sportouder bent u?</a:t>
            </a:r>
          </a:p>
          <a:p>
            <a:pPr>
              <a:spcBef>
                <a:spcPct val="20000"/>
              </a:spcBef>
            </a:pPr>
            <a:endParaRPr lang="nl-NL" altLang="nl-NL" sz="800" b="1" dirty="0">
              <a:latin typeface="Calibri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nl-NL" altLang="nl-NL" b="1" dirty="0">
                <a:latin typeface="Calibri" pitchFamily="34" charset="0"/>
              </a:rPr>
              <a:t>2. In gesprek met… (ervaringsdeskundigen)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dirty="0">
                <a:latin typeface="Calibri" pitchFamily="34" charset="0"/>
              </a:rPr>
              <a:t>  De ouders van sporter X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nl-NL" altLang="nl-NL" sz="800" b="1" dirty="0">
              <a:latin typeface="Calibri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nl-NL" altLang="nl-NL" b="1" dirty="0">
                <a:latin typeface="Calibri" pitchFamily="34" charset="0"/>
              </a:rPr>
              <a:t>3. </a:t>
            </a:r>
            <a:r>
              <a:rPr lang="nl-NL" altLang="nl-NL" b="1" dirty="0" err="1">
                <a:latin typeface="Calibri" pitchFamily="34" charset="0"/>
              </a:rPr>
              <a:t>Take</a:t>
            </a:r>
            <a:r>
              <a:rPr lang="nl-NL" altLang="nl-NL" b="1" dirty="0">
                <a:latin typeface="Calibri" pitchFamily="34" charset="0"/>
              </a:rPr>
              <a:t> home oplaadtips Drie Batterijen®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dirty="0">
                <a:latin typeface="Calibri" pitchFamily="34" charset="0"/>
              </a:rPr>
              <a:t>  Onderling ervaringen delen </a:t>
            </a:r>
          </a:p>
          <a:p>
            <a:pPr>
              <a:spcBef>
                <a:spcPct val="20000"/>
              </a:spcBef>
            </a:pPr>
            <a:endParaRPr lang="nl-NL" altLang="nl-NL" sz="2000" dirty="0">
              <a:latin typeface="+mn-lt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nl-NL" altLang="nl-N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Rol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van de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sportouders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75312" y="2620253"/>
            <a:ext cx="8640960" cy="112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2000" dirty="0">
                <a:latin typeface="+mn-lt"/>
                <a:cs typeface="Times New Roman" pitchFamily="18" charset="0"/>
              </a:rPr>
              <a:t>Ouders van een talentvolle (jonge) sporter willen het beste voor hun kind.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2000" dirty="0">
                <a:latin typeface="+mn-lt"/>
                <a:cs typeface="Times New Roman" pitchFamily="18" charset="0"/>
              </a:rPr>
              <a:t>Naast hun rol als ‘gewone’ ouder fungeren sportouders ook als trainer, coach, psycholoog, chauffeur en sponsor. </a:t>
            </a:r>
            <a:endParaRPr lang="nl-NL" altLang="nl-NL" sz="2000" dirty="0">
              <a:latin typeface="+mn-lt"/>
            </a:endParaRPr>
          </a:p>
        </p:txBody>
      </p:sp>
      <p:pic>
        <p:nvPicPr>
          <p:cNvPr id="8" name="Picture 2" descr="http://www.sportpsychologytoday.com/wp-content/uploads/2012/06/sports_paren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71" y="3886471"/>
            <a:ext cx="3793744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binaryapi.ap.org/155041923f79416c9f9c573ff0341e09/460x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27" y="3886471"/>
            <a:ext cx="2121089" cy="141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geushart.nl/images/ontheroad_51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17130"/>
            <a:ext cx="2161304" cy="144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gymzone2.wpengine.netdna-cdn.com/wp-content/uploads/gymnast-support-system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75" y="5398639"/>
            <a:ext cx="1998618" cy="145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encrypted-tbn2.gstatic.com/images?q=tbn:ANd9GcRKOBuRj8hPGRZqBZKmumcLkAQFGA6eJ_ynxhKnrGkLmtumk2Vc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75" y="3886471"/>
            <a:ext cx="2013078" cy="141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Doel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venir Next Medium"/>
                <a:cs typeface="Avenir Next Medium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Avenir Next Medium"/>
                <a:cs typeface="Avenir Next Medium"/>
              </a:rPr>
              <a:t>Testje</a:t>
            </a:r>
            <a:r>
              <a:rPr lang="en-US" sz="2400" dirty="0">
                <a:solidFill>
                  <a:schemeClr val="bg1"/>
                </a:solidFill>
                <a:latin typeface="Avenir Next Medium"/>
                <a:cs typeface="Avenir Next Medium"/>
              </a:rPr>
              <a:t>: handout &amp; pen)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7" name="Tabel 6"/>
          <p:cNvGraphicFramePr>
            <a:graphicFrameLocks noGrp="1"/>
          </p:cNvGraphicFramePr>
          <p:nvPr/>
        </p:nvGraphicFramePr>
        <p:xfrm>
          <a:off x="179512" y="2620370"/>
          <a:ext cx="8784976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8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004">
                <a:tc gridSpan="2">
                  <a:txBody>
                    <a:bodyPr/>
                    <a:lstStyle/>
                    <a:p>
                      <a:r>
                        <a:rPr lang="nl-NL" sz="1600" dirty="0"/>
                        <a:t>OUDER:</a:t>
                      </a:r>
                      <a:r>
                        <a:rPr lang="nl-NL" sz="1600" baseline="0" dirty="0"/>
                        <a:t> “</a:t>
                      </a:r>
                      <a:r>
                        <a:rPr lang="nl-NL" sz="1600" dirty="0"/>
                        <a:t>IK WIL DAT MIJN KIND…”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  DOEL PNT.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004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… een goede sport(</a:t>
                      </a:r>
                      <a:r>
                        <a:rPr lang="nl-NL" sz="1600" dirty="0" err="1"/>
                        <a:t>st</a:t>
                      </a:r>
                      <a:r>
                        <a:rPr lang="nl-NL" sz="1600" dirty="0"/>
                        <a:t>)er</a:t>
                      </a:r>
                      <a:r>
                        <a:rPr lang="nl-NL" sz="1600" baseline="0" dirty="0"/>
                        <a:t> wordt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004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… plezier</a:t>
                      </a:r>
                      <a:r>
                        <a:rPr lang="nl-NL" sz="1600" baseline="0" dirty="0"/>
                        <a:t> heeft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004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… leert</a:t>
                      </a:r>
                      <a:r>
                        <a:rPr lang="nl-NL" sz="1600" baseline="0" dirty="0"/>
                        <a:t> samenwerken in een team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004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… leert doorzetten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004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… gezond blijft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004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… wedstrijden wint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004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… vrienden maakt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004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… leert omgaan met tegenslag en verlies (</a:t>
                      </a:r>
                      <a:r>
                        <a:rPr lang="nl-NL" sz="1600" dirty="0" err="1"/>
                        <a:t>life</a:t>
                      </a:r>
                      <a:r>
                        <a:rPr lang="nl-NL" sz="1600" dirty="0"/>
                        <a:t> </a:t>
                      </a:r>
                      <a:r>
                        <a:rPr lang="nl-NL" sz="1600" dirty="0" err="1"/>
                        <a:t>skills</a:t>
                      </a:r>
                      <a:r>
                        <a:rPr lang="nl-NL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004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… meer zelfvertrouwen krijgt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004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… een uitlaatklep heeft voor (zijn/haar) energie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0004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                                                                          </a:t>
                      </a:r>
                      <a:r>
                        <a:rPr lang="nl-NL" b="1" dirty="0"/>
                        <a:t>TOTAAL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   100 punten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Rol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van de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sportouders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38"/>
          <p:cNvSpPr txBox="1">
            <a:spLocks noChangeArrowheads="1"/>
          </p:cNvSpPr>
          <p:nvPr/>
        </p:nvSpPr>
        <p:spPr bwMode="auto">
          <a:xfrm>
            <a:off x="251520" y="2676432"/>
            <a:ext cx="8892480" cy="36933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sz="2000" b="1" dirty="0">
                <a:latin typeface="Tahoma" pitchFamily="34" charset="0"/>
                <a:cs typeface="Arial" charset="0"/>
              </a:rPr>
              <a:t>Vergelijk je score eens met degene die naast je zit  </a:t>
            </a:r>
            <a:r>
              <a:rPr kumimoji="0" lang="nl-NL" sz="1400" dirty="0">
                <a:latin typeface="Tahoma" pitchFamily="34" charset="0"/>
                <a:cs typeface="Arial" charset="0"/>
              </a:rPr>
              <a:t>(partner of vreemde)</a:t>
            </a:r>
            <a:endParaRPr lang="nl-NL" sz="14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1331640" y="3468520"/>
            <a:ext cx="5472608" cy="3163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Rol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van de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sportouders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251520" y="3355568"/>
            <a:ext cx="8892480" cy="333322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nl-NL" sz="2000" i="1" dirty="0">
                <a:latin typeface="Tahoma" pitchFamily="34" charset="0"/>
              </a:rPr>
              <a:t>Voorbeeld familiefeest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nl-NL" sz="2000" dirty="0">
                <a:latin typeface="Tahoma" pitchFamily="34" charset="0"/>
              </a:rPr>
              <a:t>Luister eens naar jezelf als het gaat over de sport van je zoon of dochter.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endParaRPr lang="nl-NL" sz="1000" dirty="0">
              <a:latin typeface="Tahoma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nl-NL" sz="2000" dirty="0">
                <a:latin typeface="Tahoma" pitchFamily="34" charset="0"/>
              </a:rPr>
              <a:t>Vertel  je vol trots over de nieuwe technieken die hij / zij leerde, of bespreek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nl-NL" sz="2000" dirty="0">
                <a:latin typeface="Tahoma" pitchFamily="34" charset="0"/>
              </a:rPr>
              <a:t>je zijn / haar plaats op de ranglijst en de kans dat hij zijn / zij haar volgende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nl-NL" sz="2000" dirty="0">
                <a:latin typeface="Tahoma" pitchFamily="34" charset="0"/>
              </a:rPr>
              <a:t>wedstrijd zal winnen en mogelijk op een NK of WK mag uitkomen?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lang="nl-NL" sz="1800" dirty="0">
              <a:latin typeface="Tahoma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lang="nl-NL" sz="1800" dirty="0">
              <a:latin typeface="Tahoma" pitchFamily="34" charset="0"/>
            </a:endParaRPr>
          </a:p>
        </p:txBody>
      </p:sp>
      <p:sp>
        <p:nvSpPr>
          <p:cNvPr id="8" name="Text Box 1038"/>
          <p:cNvSpPr txBox="1">
            <a:spLocks noChangeArrowheads="1"/>
          </p:cNvSpPr>
          <p:nvPr/>
        </p:nvSpPr>
        <p:spPr bwMode="auto">
          <a:xfrm>
            <a:off x="251520" y="2635488"/>
            <a:ext cx="8892480" cy="36933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sz="2000" b="1" dirty="0">
                <a:latin typeface="Tahoma" pitchFamily="34" charset="0"/>
                <a:cs typeface="Arial" charset="0"/>
              </a:rPr>
              <a:t>Hoe groot is de overeenkomst tussen wat je denkt en wat je doet?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F366386-5FBA-45F3-A5BD-93FDE2AF0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57" y="2702932"/>
            <a:ext cx="2887304" cy="399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8368"/>
            <a:ext cx="8446957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Goedemiddag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</a:p>
        </p:txBody>
      </p:sp>
      <p:pic>
        <p:nvPicPr>
          <p:cNvPr id="16" name="Afbeelding 15" descr="logo2 door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sp>
        <p:nvSpPr>
          <p:cNvPr id="12" name="Toelichting met afgeronde rechthoek 11"/>
          <p:cNvSpPr/>
          <p:nvPr/>
        </p:nvSpPr>
        <p:spPr bwMode="auto">
          <a:xfrm>
            <a:off x="4572000" y="2873828"/>
            <a:ext cx="3456384" cy="1110343"/>
          </a:xfrm>
          <a:prstGeom prst="wedgeRoundRectCallout">
            <a:avLst>
              <a:gd name="adj1" fmla="val -73998"/>
              <a:gd name="adj2" fmla="val -21597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l-NL" sz="2200" b="1" kern="0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rPr>
              <a:t>Wil iedereen </a:t>
            </a:r>
            <a:r>
              <a:rPr lang="nl-NL" sz="2200" b="1" kern="0" dirty="0">
                <a:latin typeface="Calibri"/>
                <a:ea typeface="ＭＳ Ｐゴシック" charset="0"/>
                <a:cs typeface="Calibri"/>
              </a:rPr>
              <a:t>zijn of haar</a:t>
            </a:r>
          </a:p>
          <a:p>
            <a:pPr algn="ctr"/>
            <a:r>
              <a:rPr lang="nl-NL" sz="2200" b="1" kern="0" dirty="0">
                <a:latin typeface="Calibri"/>
                <a:ea typeface="ＭＳ Ｐゴシック" charset="0"/>
                <a:cs typeface="Calibri"/>
              </a:rPr>
              <a:t> mobiele telefoon pakken?</a:t>
            </a:r>
            <a:r>
              <a:rPr lang="nl-NL" sz="2200" kern="0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rPr>
              <a:t>!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2702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AD6D778-DB1D-4E3A-933E-603946438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96620">
            <a:off x="783973" y="3044045"/>
            <a:ext cx="795604" cy="16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Rol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van de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sportouders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11560" y="2598312"/>
            <a:ext cx="7391400" cy="1723549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sz="2800" i="1" dirty="0">
                <a:latin typeface="Verdana" pitchFamily="34" charset="0"/>
                <a:cs typeface="Arial" charset="0"/>
              </a:rPr>
              <a:t>“</a:t>
            </a:r>
            <a:r>
              <a:rPr kumimoji="0" lang="en-GB" sz="2800" i="1" dirty="0">
                <a:latin typeface="Verdana" pitchFamily="34" charset="0"/>
                <a:cs typeface="Times New Roman" pitchFamily="18" charset="0"/>
              </a:rPr>
              <a:t>The worst 30 minutes in youth sport can be the drive home”</a:t>
            </a:r>
            <a:r>
              <a:rPr kumimoji="0" lang="en-GB" sz="2000" dirty="0">
                <a:latin typeface="Verdana" pitchFamily="34" charset="0"/>
                <a:cs typeface="Times New Roman" pitchFamily="18" charset="0"/>
              </a:rPr>
              <a:t> </a:t>
            </a:r>
            <a:endParaRPr kumimoji="0" lang="nl-NL" sz="2000" dirty="0">
              <a:latin typeface="Verdana" pitchFamily="34" charset="0"/>
              <a:cs typeface="Arial" charset="0"/>
            </a:endParaRPr>
          </a:p>
          <a:p>
            <a:endParaRPr lang="nl-NL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32012" y="4254496"/>
            <a:ext cx="8656004" cy="1477328"/>
          </a:xfrm>
          <a:prstGeom prst="rect">
            <a:avLst/>
          </a:prstGeom>
          <a:noFill/>
          <a:ln w="38100">
            <a:solidFill>
              <a:srgbClr val="C092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nl-NL" b="1" dirty="0">
                <a:latin typeface="Tahoma" pitchFamily="34" charset="0"/>
                <a:cs typeface="Times New Roman" pitchFamily="18" charset="0"/>
              </a:rPr>
              <a:t>Centrale vraag vanavond: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nl-NL" dirty="0">
                <a:latin typeface="Tahoma" pitchFamily="34" charset="0"/>
                <a:cs typeface="Times New Roman" pitchFamily="18" charset="0"/>
              </a:rPr>
              <a:t>Hoe begeleid je als ouder je kind (mentaal) naar sportief succes, zonder dat hij of zij plezier in het sporten verliest en zijn/haar schoolprestaties hieronder lijden?</a:t>
            </a:r>
            <a:r>
              <a:rPr lang="nl-NL" dirty="0"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De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juiste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aanpak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?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528" y="2744672"/>
            <a:ext cx="84249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kumimoji="0" lang="nl-NL" altLang="nl-NL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 Amerikaanse aanpak: filmpje </a:t>
            </a:r>
            <a:r>
              <a:rPr kumimoji="0" lang="nl-NL" altLang="nl-NL" sz="1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Football</a:t>
            </a:r>
            <a:r>
              <a:rPr kumimoji="0" lang="nl-NL" altLang="nl-NL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l-NL" altLang="nl-NL" sz="1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Kids</a:t>
            </a:r>
            <a:endParaRPr kumimoji="0" lang="nl-NL" altLang="nl-NL" sz="1800" kern="0" dirty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1800" kern="0" dirty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1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1800" b="1" kern="0" dirty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4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		</a:t>
            </a:r>
            <a:endParaRPr kumimoji="0" lang="nl-NL" altLang="nl-NL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https://encrypted-tbn3.gstatic.com/images?q=tbn:ANd9GcRvpct5W2okPdU893GxPTMB2oGAz_LuKn8SdRCd3jW2oZnW58m_pWWJsW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464752"/>
            <a:ext cx="5400600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Type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sportouders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51520" y="2420888"/>
            <a:ext cx="8568952" cy="430887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b="1" dirty="0">
                <a:latin typeface="Tahoma" pitchFamily="34" charset="0"/>
                <a:cs typeface="Times New Roman" pitchFamily="18" charset="0"/>
              </a:rPr>
              <a:t>Tennis vader Williams</a:t>
            </a:r>
            <a:endParaRPr lang="nl-NL" b="1" dirty="0">
              <a:latin typeface="Tahoma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23528" y="2924944"/>
            <a:ext cx="39604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“Williams decided his future daughters would be tennis professionals when he saw Virginia </a:t>
            </a:r>
            <a:r>
              <a:rPr lang="en-US" dirty="0" err="1"/>
              <a:t>Ruzici</a:t>
            </a:r>
            <a:r>
              <a:rPr lang="en-US" dirty="0"/>
              <a:t> playing on television. He says that he wrote up a 78-page plan, and started giving lessons to Venus and Serena when they were four and a half, and began taking them to the public tennis courts”.</a:t>
            </a:r>
            <a:endParaRPr lang="nl-NL" dirty="0"/>
          </a:p>
        </p:txBody>
      </p:sp>
      <p:pic>
        <p:nvPicPr>
          <p:cNvPr id="10" name="Picture 4" descr="http://i.huffpost.com/gen/1206773/thumbs/o-WILLIAMS-SISTERS-570.jpg?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823296"/>
            <a:ext cx="4144894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Vragenlijst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invullen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sportouders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528" y="2276872"/>
            <a:ext cx="8424936" cy="96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  <a:latin typeface="Calibri" pitchFamily="34" charset="0"/>
              </a:rPr>
              <a:t>30 stellingen, dus niet te lang nadenken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  <a:latin typeface="Calibri" pitchFamily="34" charset="0"/>
              </a:rPr>
              <a:t>Doel: bewustwording, zonder betutteling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  <a:latin typeface="Calibri" pitchFamily="34" charset="0"/>
              </a:rPr>
              <a:t>Schaal van 1 tot 5: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214313" indent="-214313">
              <a:lnSpc>
                <a:spcPct val="150000"/>
              </a:lnSpc>
            </a:pPr>
            <a:endParaRPr lang="nl-NL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000"/>
                </a:solidFill>
                <a:latin typeface="Calibri" pitchFamily="34" charset="0"/>
              </a:rPr>
              <a:t>Noteer bij elke stelling: 1-2-3-4 of 5</a:t>
            </a:r>
          </a:p>
          <a:p>
            <a:pPr marL="214313" indent="-214313"/>
            <a:endParaRPr lang="nl-NL" sz="1800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3840" y="3573016"/>
            <a:ext cx="316835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dirty="0">
                <a:solidFill>
                  <a:srgbClr val="000000"/>
                </a:solidFill>
                <a:latin typeface="Calibri" pitchFamily="34" charset="0"/>
              </a:rPr>
              <a:t> Zo ben ik helemaal niet</a:t>
            </a: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dirty="0">
                <a:solidFill>
                  <a:srgbClr val="000000"/>
                </a:solidFill>
                <a:latin typeface="Calibri" pitchFamily="34" charset="0"/>
              </a:rPr>
              <a:t> Zo ben ik een beetje</a:t>
            </a: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dirty="0">
                <a:solidFill>
                  <a:srgbClr val="000000"/>
                </a:solidFill>
                <a:latin typeface="Calibri" pitchFamily="34" charset="0"/>
              </a:rPr>
              <a:t> Zo ben ik af en toe</a:t>
            </a: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dirty="0">
                <a:solidFill>
                  <a:srgbClr val="000000"/>
                </a:solidFill>
                <a:latin typeface="Calibri" pitchFamily="34" charset="0"/>
              </a:rPr>
              <a:t> Zo ben ik regelmatig</a:t>
            </a: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dirty="0">
                <a:solidFill>
                  <a:srgbClr val="000000"/>
                </a:solidFill>
                <a:latin typeface="Calibri" pitchFamily="34" charset="0"/>
              </a:rPr>
              <a:t> Dit is typisch voor mij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1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hoek 6"/>
          <p:cNvSpPr/>
          <p:nvPr/>
        </p:nvSpPr>
        <p:spPr>
          <a:xfrm>
            <a:off x="279779" y="2754497"/>
            <a:ext cx="8198804" cy="290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leg meer nadruk op het leerproces en het plezier van mijn kind dan op winnen:</a:t>
            </a:r>
          </a:p>
          <a:p>
            <a:endParaRPr lang="nl-NL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lang="nl-NL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lang="nl-NL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lang="nl-NL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lang="nl-NL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lang="nl-NL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lang="nl-NL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lang="nl-NL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lang="nl-NL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lang="nl-NL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lang="nl-NL" dirty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2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1520" y="2674674"/>
            <a:ext cx="8064896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heb realistische verwachtingen over de sport van mijn kind:</a:t>
            </a: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3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15838"/>
            <a:ext cx="631870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geef zelden kritiek over zijn/haar sport:</a:t>
            </a:r>
          </a:p>
          <a:p>
            <a:endParaRPr lang="nl-NL" sz="1800" dirty="0">
              <a:solidFill>
                <a:srgbClr val="000000"/>
              </a:solidFill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4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2543720"/>
            <a:ext cx="8424936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laat mijn kind zelf de verantwoordelijkheid nemen voor de voorbereiding van zijn/haar sport:</a:t>
            </a:r>
          </a:p>
          <a:p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lang="nl-NL" sz="1800" dirty="0">
              <a:solidFill>
                <a:srgbClr val="000000"/>
              </a:solidFill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5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57368"/>
            <a:ext cx="8352928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speel </a:t>
            </a:r>
            <a:r>
              <a:rPr kumimoji="0" lang="nl-NL" sz="2400" u="sng" dirty="0">
                <a:solidFill>
                  <a:srgbClr val="000000"/>
                </a:solidFill>
                <a:latin typeface="Calibri" panose="020F0502020204030204" pitchFamily="34" charset="0"/>
              </a:rPr>
              <a:t>niet</a:t>
            </a:r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zelf de rol van de coach als mijn kind al een coach heeft: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6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57368"/>
            <a:ext cx="8424936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geef mijn kind liefde en steun, ongeacht het eindresultaat van de wedstrijd: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8368"/>
            <a:ext cx="8446957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Intro</a:t>
            </a:r>
          </a:p>
        </p:txBody>
      </p:sp>
      <p:pic>
        <p:nvPicPr>
          <p:cNvPr id="16" name="Afbeelding 15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sp>
        <p:nvSpPr>
          <p:cNvPr id="9" name="Toelichting met afgeronde rechthoek 8"/>
          <p:cNvSpPr/>
          <p:nvPr/>
        </p:nvSpPr>
        <p:spPr bwMode="auto">
          <a:xfrm>
            <a:off x="4345005" y="3161058"/>
            <a:ext cx="3456384" cy="1677271"/>
          </a:xfrm>
          <a:prstGeom prst="wedgeRoundRectCallout">
            <a:avLst>
              <a:gd name="adj1" fmla="val -73053"/>
              <a:gd name="adj2" fmla="val -26750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l-NL" sz="2400" b="1" kern="0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rPr>
              <a:t>Hoeveel </a:t>
            </a:r>
            <a:r>
              <a:rPr lang="nl-NL" sz="2800" b="1" kern="0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rPr>
              <a:t>%</a:t>
            </a:r>
            <a:r>
              <a:rPr lang="nl-NL" sz="2400" b="1" kern="0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rPr>
              <a:t> is jouw </a:t>
            </a:r>
          </a:p>
          <a:p>
            <a:pPr algn="ctr"/>
            <a:r>
              <a:rPr lang="nl-NL" sz="2400" b="1" kern="0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rPr>
              <a:t>mobiel opgeladen?</a:t>
            </a:r>
            <a:endParaRPr lang="nl-NL" sz="2400" kern="0" dirty="0">
              <a:solidFill>
                <a:schemeClr val="tx1"/>
              </a:solidFill>
              <a:latin typeface="Calibri"/>
              <a:ea typeface="ＭＳ Ｐゴシック" charset="0"/>
              <a:cs typeface="Calibri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5921" y="4124130"/>
            <a:ext cx="156276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2702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BC60C4C-B9D7-43EC-AECB-27FEEC667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752" y="2876973"/>
            <a:ext cx="2159843" cy="381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7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71016"/>
            <a:ext cx="856895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benadruk het belang van hard werken voor mijn kind: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8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84664"/>
            <a:ext cx="8640960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geef mijn kind de kans om met verschillende sporten kennis te maken: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9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30072"/>
            <a:ext cx="631870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plaats succes in het juiste perspectief: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10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57368"/>
            <a:ext cx="8424936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toon een positieve en optimistische opvoedingsstijl: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11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66662"/>
            <a:ext cx="856895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zorg dat sport niet heel het leven van mijn kind domineert: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12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84664"/>
            <a:ext cx="856895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wijs mijn kind op zijn/haar verantwoordelijkheid als hij/zij zich slecht of onsportief gedraagt tijdens het sporten: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13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84664"/>
            <a:ext cx="8640960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stimuleer mijn kind als hij/zij lui is en zich niet inzet</a:t>
            </a:r>
            <a:r>
              <a:rPr kumimoji="0" lang="nl-NL" sz="2400" dirty="0">
                <a:solidFill>
                  <a:srgbClr val="000000"/>
                </a:solidFill>
                <a:latin typeface="Tahoma"/>
              </a:rPr>
              <a:t>:</a:t>
            </a:r>
          </a:p>
          <a:p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lang="nl-NL" sz="1800" dirty="0">
              <a:solidFill>
                <a:srgbClr val="000000"/>
              </a:solidFill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14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71016"/>
            <a:ext cx="8640960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moedig mijn kind aan om nieuwe uitdagingen en mogelijkheden op te zoeken:</a:t>
            </a: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15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57368"/>
            <a:ext cx="631870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vermijd druk te leggen om te winnen: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16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43720"/>
            <a:ext cx="631870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geef het voorbeeld van een actieve levensstijl: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8368"/>
            <a:ext cx="8446957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Workshop: 3x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sterker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!</a:t>
            </a:r>
          </a:p>
        </p:txBody>
      </p:sp>
      <p:pic>
        <p:nvPicPr>
          <p:cNvPr id="16" name="Afbeelding 15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3517044" y="3149799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70C0"/>
                </a:solidFill>
              </a:rPr>
              <a:t> Batterij DENKKRACHT…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3517044" y="4226869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70C0"/>
                </a:solidFill>
              </a:rPr>
              <a:t> Batterij GEVOELSKRACHT…    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3552540" y="5315933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70C0"/>
                </a:solidFill>
              </a:rPr>
              <a:t> Batterij LICHAAMSKRACHT…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084493">
            <a:off x="2729373" y="2937818"/>
            <a:ext cx="655011" cy="8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084493">
            <a:off x="2729372" y="4062946"/>
            <a:ext cx="655011" cy="8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084493">
            <a:off x="2764868" y="5121102"/>
            <a:ext cx="655011" cy="8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kstvak 32"/>
          <p:cNvSpPr txBox="1"/>
          <p:nvPr/>
        </p:nvSpPr>
        <p:spPr>
          <a:xfrm>
            <a:off x="2990686" y="3149799"/>
            <a:ext cx="515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Calibri" pitchFamily="34" charset="0"/>
              </a:rPr>
              <a:t>1.</a:t>
            </a:r>
          </a:p>
        </p:txBody>
      </p:sp>
      <p:sp>
        <p:nvSpPr>
          <p:cNvPr id="35" name="Tekstvak 34"/>
          <p:cNvSpPr txBox="1"/>
          <p:nvPr/>
        </p:nvSpPr>
        <p:spPr>
          <a:xfrm>
            <a:off x="2964170" y="4272658"/>
            <a:ext cx="515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Calibri" pitchFamily="34" charset="0"/>
              </a:rPr>
              <a:t>2.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2979936" y="5315933"/>
            <a:ext cx="515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Calibri" pitchFamily="34" charset="0"/>
              </a:rPr>
              <a:t>3.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2702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43280E25-458E-4EBB-979B-40E3C2A75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85" y="2419468"/>
            <a:ext cx="2059962" cy="443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17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84664"/>
            <a:ext cx="856895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leg de nadruk op levenswaarden zoals ‘Als je iets doet, doe het dan goed`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18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98312"/>
            <a:ext cx="8496944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organiseer vervoer en verschaf financiële en praktische steun: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19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84664"/>
            <a:ext cx="8640960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geef belangrijke aanmoediging door aandacht te geven aan wat mijn kind goed doet: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20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71016"/>
            <a:ext cx="8280920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probeer sport leuk te maken: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21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8" y="2598312"/>
            <a:ext cx="856895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vermijd dat de gesprekken thuis altijd over zijn/haar sport gaan: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22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84664"/>
            <a:ext cx="856895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straal kalmte en vertrouwen uit als mijn kind een wedstrijd heeft: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23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84664"/>
            <a:ext cx="8496944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bekijk de sport van mijn kind </a:t>
            </a:r>
            <a:r>
              <a:rPr kumimoji="0" lang="nl-NL" sz="2400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niet</a:t>
            </a:r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als een investering waar ik iets voor moet terugkrijgen:</a:t>
            </a: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24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98312"/>
            <a:ext cx="856895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behandel mijn kind op dezelfde manier na winst als na verlies:</a:t>
            </a: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25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98312"/>
            <a:ext cx="8496944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geef mijn kind ruim de gelegenheid en de nodige middelen om succesvol te worden in zijn/haar sport: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26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80310"/>
            <a:ext cx="856895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betrek mijn kind in het nemen van beslissingen rond zijn/haar sport: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8368"/>
            <a:ext cx="8446957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Kennismaking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[CV]</a:t>
            </a:r>
          </a:p>
        </p:txBody>
      </p:sp>
      <p:sp>
        <p:nvSpPr>
          <p:cNvPr id="5" name="Rechthoek 4"/>
          <p:cNvSpPr/>
          <p:nvPr/>
        </p:nvSpPr>
        <p:spPr>
          <a:xfrm>
            <a:off x="247338" y="2114334"/>
            <a:ext cx="8683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dirty="0">
                <a:solidFill>
                  <a:srgbClr val="0070C0"/>
                </a:solidFill>
                <a:latin typeface="+mn-lt"/>
              </a:rPr>
              <a:t>[Wie ben jij als partner?]</a:t>
            </a:r>
          </a:p>
        </p:txBody>
      </p:sp>
      <p:pic>
        <p:nvPicPr>
          <p:cNvPr id="8" name="Afbeelding 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2702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27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93958"/>
            <a:ext cx="8352928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probeer mijn eigen belangen in zijn/haar sport ondergeschikt te maken aan die van mijn kind: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28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98312"/>
            <a:ext cx="8784976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Ik vermijd zelf helemaal in beslag genomen te worden door de sport en er heel mijn leven om te bouwen:</a:t>
            </a: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29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98312"/>
            <a:ext cx="856895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houd eerst rekening met mijn zoon/dochter, pas daarna met de sporter:</a:t>
            </a: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Vraag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30 </a:t>
            </a:r>
            <a:r>
              <a:rPr lang="en-US" sz="2800" dirty="0">
                <a:solidFill>
                  <a:schemeClr val="bg1"/>
                </a:solidFill>
                <a:latin typeface="Avenir Next Medium"/>
                <a:cs typeface="Avenir Next Medium"/>
              </a:rPr>
              <a:t>(slot)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98312"/>
            <a:ext cx="856895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vermijd kritiek te geven op mijn kind direct na de wedstrijd of tijdens de rit naar huis: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helemaal niet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 Zo ben ik een beetje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af en toe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Zo ben ik regelmatig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pPr marL="257175" indent="-257175" fontAlgn="auto">
              <a:spcBef>
                <a:spcPts val="0"/>
              </a:spcBef>
              <a:spcAft>
                <a:spcPts val="750"/>
              </a:spcAft>
              <a:buFont typeface="+mj-lt"/>
              <a:buAutoNum type="arabicParenR"/>
            </a:pPr>
            <a:r>
              <a:rPr kumimoji="0" lang="nl-NL" sz="1800" dirty="0">
                <a:solidFill>
                  <a:srgbClr val="000000"/>
                </a:solidFill>
                <a:latin typeface="Calibri" panose="020F0502020204030204" pitchFamily="34" charset="0"/>
              </a:rPr>
              <a:t>Dit is typisch voor mij</a:t>
            </a:r>
            <a:endParaRPr kumimoji="0" lang="nl-NL" sz="1800" dirty="0">
              <a:solidFill>
                <a:srgbClr val="000000"/>
              </a:solidFill>
              <a:latin typeface="Tahoma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Uitslag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528" y="2584664"/>
            <a:ext cx="8568952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 heeft 30x een cijfer per stelling gegeven…</a:t>
            </a:r>
          </a:p>
          <a:p>
            <a:endParaRPr kumimoji="0"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kumimoji="0" lang="nl-NL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kumimoji="0"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</a:t>
            </a:r>
            <a:r>
              <a:rPr kumimoji="0" lang="nl-NL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 tel alle cijfers bij elkaar op!</a:t>
            </a: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kumimoji="0" lang="nl-NL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1259632" y="3232736"/>
            <a:ext cx="2376264" cy="325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Uitslag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323528" y="2652289"/>
          <a:ext cx="8564488" cy="3994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8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226">
                <a:tc>
                  <a:txBody>
                    <a:bodyPr/>
                    <a:lstStyle/>
                    <a:p>
                      <a:r>
                        <a:rPr lang="nl-NL" dirty="0"/>
                        <a:t>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Effectiviteit  sportouder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226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135-150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Goed werk mama, papa! Je voedt je kind heel effectief op</a:t>
                      </a:r>
                      <a:r>
                        <a:rPr lang="nl-NL" sz="1400" baseline="0" dirty="0"/>
                        <a:t> in de sport. Blijf zo verder gaan.</a:t>
                      </a:r>
                      <a:endParaRPr lang="nl-NL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226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120-134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Je bent erg effectief in de sportopvoeding van je kind. Een paar werkpunten</a:t>
                      </a:r>
                      <a:r>
                        <a:rPr lang="nl-NL" sz="1400" baseline="0" dirty="0"/>
                        <a:t> verdienen aandacht.</a:t>
                      </a:r>
                      <a:endParaRPr lang="nl-NL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352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105-119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Op sommige momenten ben je een effectieve sportouder,</a:t>
                      </a:r>
                      <a:r>
                        <a:rPr lang="nl-NL" sz="1400" baseline="0" dirty="0"/>
                        <a:t> maar soms gedraag je </a:t>
                      </a:r>
                      <a:r>
                        <a:rPr lang="nl-NL" sz="1400" baseline="0" dirty="0" err="1"/>
                        <a:t>je</a:t>
                      </a:r>
                      <a:r>
                        <a:rPr lang="nl-NL" sz="1400" baseline="0" dirty="0"/>
                        <a:t> op een manier die een negatieve invloed kan hebben op de sportervaring van je kind. Bekijk de scores nog eens terug.</a:t>
                      </a:r>
                      <a:endParaRPr lang="nl-NL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226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90-104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Er is een reëel risico dat je een negatieve invloed hebt op de sportervaring van je kind. Deze workshop</a:t>
                      </a:r>
                      <a:r>
                        <a:rPr lang="nl-NL" sz="1400" baseline="0" dirty="0"/>
                        <a:t> helpt je met ideeën om de sportervaring van je kind te verbeteren. </a:t>
                      </a:r>
                      <a:endParaRPr lang="nl-NL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7914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30-89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Je hebt op bepaalde vlakken waarschijnlijk een negatieve invloed op de sportervaring van je kind. Het is belangrijk dat je nadenkt over de doelen van jouw kind en waarom hij/zij sport. Bezin je over jouw visie op jeugdsport en waarin deze verschilt</a:t>
                      </a:r>
                      <a:r>
                        <a:rPr lang="nl-NL" sz="1400" baseline="0" dirty="0"/>
                        <a:t> van ontwikkeling en plezier van je kind.</a:t>
                      </a:r>
                      <a:endParaRPr lang="nl-NL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C4C71B-C538-4C98-84DF-2455FE756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717" y="2681056"/>
            <a:ext cx="1725587" cy="2608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Type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sportouders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sp>
        <p:nvSpPr>
          <p:cNvPr id="5" name="PIJL-LINKS en -RECHTS 4"/>
          <p:cNvSpPr/>
          <p:nvPr/>
        </p:nvSpPr>
        <p:spPr bwMode="auto">
          <a:xfrm>
            <a:off x="0" y="4941168"/>
            <a:ext cx="9144000" cy="1728192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nl-NL" altLang="nl-NL" sz="2400" kern="0" dirty="0">
                <a:solidFill>
                  <a:srgbClr val="F8F8F8"/>
                </a:solidFill>
                <a:latin typeface="Verdana" pitchFamily="34" charset="0"/>
                <a:cs typeface="Arial" charset="0"/>
              </a:rPr>
              <a:t>      te weinig           betrokkenheid           te veel</a:t>
            </a:r>
          </a:p>
          <a:p>
            <a:r>
              <a:rPr kumimoji="0" lang="nl-NL" altLang="nl-NL" sz="1400" kern="0" dirty="0">
                <a:solidFill>
                  <a:srgbClr val="F8F8F8"/>
                </a:solidFill>
                <a:latin typeface="Verdana" pitchFamily="34" charset="0"/>
                <a:cs typeface="Arial" charset="0"/>
              </a:rPr>
              <a:t>“de ongeïnteresseerde ouder”           “de realistische ouder”             “de carrière manager”</a:t>
            </a:r>
          </a:p>
          <a:p>
            <a:r>
              <a:rPr kumimoji="0" lang="nl-NL" altLang="nl-NL" sz="1400" kern="0" dirty="0">
                <a:solidFill>
                  <a:srgbClr val="F8F8F8"/>
                </a:solidFill>
                <a:latin typeface="Verdana" pitchFamily="34" charset="0"/>
                <a:cs typeface="Arial" charset="0"/>
              </a:rPr>
              <a:t>                </a:t>
            </a:r>
            <a:r>
              <a:rPr kumimoji="0" lang="nl-NL" altLang="nl-NL" sz="1400" b="1" kern="0" dirty="0">
                <a:solidFill>
                  <a:srgbClr val="F8F8F8"/>
                </a:solidFill>
                <a:latin typeface="Verdana" pitchFamily="34" charset="0"/>
                <a:cs typeface="Arial" charset="0"/>
              </a:rPr>
              <a:t>30-110                                     111-150                                30-110</a:t>
            </a:r>
          </a:p>
          <a:p>
            <a:endParaRPr kumimoji="0" lang="nl-NL" altLang="nl-NL" sz="1400" kern="0" dirty="0">
              <a:solidFill>
                <a:srgbClr val="F8F8F8"/>
              </a:solidFill>
              <a:latin typeface="Verdana" pitchFamily="34" charset="0"/>
              <a:cs typeface="Arial" charset="0"/>
            </a:endParaRPr>
          </a:p>
          <a:p>
            <a:endParaRPr kumimoji="0" lang="nl-NL" altLang="nl-NL" sz="1400" kern="0" dirty="0">
              <a:solidFill>
                <a:srgbClr val="F8F8F8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oelichting met afgeronde rechthoek 6"/>
          <p:cNvSpPr/>
          <p:nvPr/>
        </p:nvSpPr>
        <p:spPr bwMode="auto">
          <a:xfrm>
            <a:off x="179512" y="3068960"/>
            <a:ext cx="2880320" cy="1440160"/>
          </a:xfrm>
          <a:prstGeom prst="wedgeRoundRectCallout">
            <a:avLst>
              <a:gd name="adj1" fmla="val 84710"/>
              <a:gd name="adj2" fmla="val -50748"/>
              <a:gd name="adj3" fmla="val 16667"/>
            </a:avLst>
          </a:prstGeom>
          <a:noFill/>
          <a:ln w="19050" cap="flat" cmpd="sng" algn="ctr">
            <a:solidFill>
              <a:srgbClr val="FB9705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nl-NL" sz="2000" b="0" i="0" u="none" strike="noStrike" cap="none" normalizeH="0" baseline="0" dirty="0">
                <a:ln>
                  <a:noFill/>
                </a:ln>
                <a:effectLst/>
                <a:latin typeface="Comic Sans MS" pitchFamily="66" charset="0"/>
              </a:rPr>
              <a:t>De warming-up </a:t>
            </a:r>
          </a:p>
          <a:p>
            <a:pPr algn="ctr"/>
            <a:r>
              <a:rPr kumimoji="1" lang="nl-NL" sz="2000" b="0" i="0" u="none" strike="noStrike" cap="none" normalizeH="0" baseline="0" dirty="0">
                <a:ln>
                  <a:noFill/>
                </a:ln>
                <a:effectLst/>
                <a:latin typeface="Comic Sans MS" pitchFamily="66" charset="0"/>
              </a:rPr>
              <a:t>is klaar</a:t>
            </a:r>
            <a:r>
              <a:rPr lang="nl-NL" sz="2000" dirty="0">
                <a:latin typeface="Comic Sans MS" pitchFamily="66" charset="0"/>
              </a:rPr>
              <a:t>! Deel uw</a:t>
            </a:r>
          </a:p>
          <a:p>
            <a:pPr algn="ctr"/>
            <a:r>
              <a:rPr lang="nl-NL" sz="2000" dirty="0">
                <a:latin typeface="Comic Sans MS" pitchFamily="66" charset="0"/>
              </a:rPr>
              <a:t> eerste ervaring met </a:t>
            </a:r>
          </a:p>
          <a:p>
            <a:pPr algn="ctr"/>
            <a:r>
              <a:rPr lang="nl-NL" sz="2000" b="1" dirty="0">
                <a:latin typeface="Comic Sans MS" pitchFamily="66" charset="0"/>
              </a:rPr>
              <a:t>andere sportouders</a:t>
            </a:r>
            <a:r>
              <a:rPr lang="nl-NL" sz="2000" dirty="0">
                <a:latin typeface="Comic Sans MS" pitchFamily="66" charset="0"/>
              </a:rPr>
              <a:t>.</a:t>
            </a:r>
            <a:endParaRPr lang="nl-NL" sz="1800" dirty="0">
              <a:latin typeface="Comic Sans MS" pitchFamily="66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oelichting met afgeronde rechthoek 7"/>
          <p:cNvSpPr/>
          <p:nvPr/>
        </p:nvSpPr>
        <p:spPr bwMode="auto">
          <a:xfrm>
            <a:off x="6372200" y="3739487"/>
            <a:ext cx="2376264" cy="1008112"/>
          </a:xfrm>
          <a:prstGeom prst="wedgeRoundRectCallout">
            <a:avLst>
              <a:gd name="adj1" fmla="val -88680"/>
              <a:gd name="adj2" fmla="val -57311"/>
              <a:gd name="adj3" fmla="val 16667"/>
            </a:avLst>
          </a:prstGeom>
          <a:noFill/>
          <a:ln w="19050" cap="flat" cmpd="sng" algn="ctr">
            <a:solidFill>
              <a:srgbClr val="FB9705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nl-NL" sz="4800" b="0" i="0" u="none" strike="noStrike" cap="none" normalizeH="0" baseline="0" dirty="0">
                <a:ln>
                  <a:noFill/>
                </a:ln>
                <a:effectLst/>
                <a:latin typeface="Comic Sans MS" pitchFamily="66" charset="0"/>
              </a:rPr>
              <a:t>PAUZE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oelichting met afgeronde rechthoek 8"/>
          <p:cNvSpPr/>
          <p:nvPr/>
        </p:nvSpPr>
        <p:spPr bwMode="auto">
          <a:xfrm>
            <a:off x="5806480" y="2780928"/>
            <a:ext cx="2880320" cy="504056"/>
          </a:xfrm>
          <a:prstGeom prst="wedgeRoundRectCallout">
            <a:avLst>
              <a:gd name="adj1" fmla="val -72839"/>
              <a:gd name="adj2" fmla="val 3964"/>
              <a:gd name="adj3" fmla="val 16667"/>
            </a:avLst>
          </a:prstGeom>
          <a:noFill/>
          <a:ln w="19050" cap="flat" cmpd="sng" algn="ctr">
            <a:solidFill>
              <a:srgbClr val="FB9705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nl-NL" sz="2000" b="0" i="0" u="none" strike="noStrike" cap="none" normalizeH="0" baseline="0" dirty="0">
                <a:ln>
                  <a:noFill/>
                </a:ln>
                <a:effectLst/>
                <a:latin typeface="Comic Sans MS" pitchFamily="66" charset="0"/>
              </a:rPr>
              <a:t>Herkenbaar of niet?</a:t>
            </a:r>
            <a:endParaRPr lang="nl-NL" sz="1800" dirty="0">
              <a:latin typeface="Comic Sans MS" pitchFamily="66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De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ouders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van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sporter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X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solidFill>
                  <a:schemeClr val="bg1"/>
                </a:solidFill>
                <a:latin typeface="Avenir Next Medium"/>
                <a:cs typeface="Avenir Next Medium"/>
              </a:rPr>
              <a:t>Topsport</a:t>
            </a:r>
            <a:r>
              <a:rPr lang="en-US" sz="4000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venir Next Medium"/>
                <a:cs typeface="Avenir Next Medium"/>
              </a:rPr>
              <a:t>gaat</a:t>
            </a:r>
            <a:r>
              <a:rPr lang="en-US" sz="4000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venir Next Medium"/>
                <a:cs typeface="Avenir Next Medium"/>
              </a:rPr>
              <a:t>toch</a:t>
            </a:r>
            <a:r>
              <a:rPr lang="en-US" sz="4000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venir Next Medium"/>
                <a:cs typeface="Avenir Next Medium"/>
              </a:rPr>
              <a:t>om</a:t>
            </a:r>
            <a:r>
              <a:rPr lang="en-US" sz="4000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venir Next Medium"/>
                <a:cs typeface="Avenir Next Medium"/>
              </a:rPr>
              <a:t>winnen</a:t>
            </a:r>
            <a:r>
              <a:rPr lang="en-US" sz="4000" dirty="0">
                <a:solidFill>
                  <a:schemeClr val="bg1"/>
                </a:solidFill>
                <a:latin typeface="Avenir Next Medium"/>
                <a:cs typeface="Avenir Next Medium"/>
              </a:rPr>
              <a:t>?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1520" y="2608192"/>
            <a:ext cx="842493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r>
              <a:rPr kumimoji="0" lang="nl-NL" altLang="nl-NL" sz="1800" b="1" kern="0" dirty="0">
                <a:solidFill>
                  <a:srgbClr val="000000"/>
                </a:solidFill>
                <a:latin typeface="Tahoma"/>
              </a:rPr>
              <a:t>Als een kind en/of ouder alleen maar tevreden is bij winst creëer je: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endParaRPr kumimoji="0" lang="nl-NL" altLang="nl-NL" sz="800" kern="0" dirty="0">
              <a:solidFill>
                <a:srgbClr val="000000"/>
              </a:solidFill>
              <a:latin typeface="Tahoma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nl-NL" altLang="nl-NL" sz="1800" kern="0" dirty="0">
                <a:solidFill>
                  <a:srgbClr val="000000"/>
                </a:solidFill>
                <a:latin typeface="Tahoma"/>
              </a:rPr>
              <a:t>… een kind dat vooral wil vermijden te verliezen (faalangst ontwikkelt);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nl-NL" altLang="nl-NL" sz="1800" kern="0" dirty="0">
                <a:solidFill>
                  <a:srgbClr val="000000"/>
                </a:solidFill>
                <a:latin typeface="Tahoma"/>
              </a:rPr>
              <a:t>… niets nieuws uitprobeert dat punten kost als het mislukt;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nl-NL" altLang="nl-NL" sz="1800" kern="0" dirty="0">
                <a:solidFill>
                  <a:srgbClr val="000000"/>
                </a:solidFill>
                <a:latin typeface="Tahoma"/>
              </a:rPr>
              <a:t>… frustraties en verlies zelfcontrole wanneer winst onhaalbaar lijkt;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nl-NL" altLang="nl-NL" sz="1800" kern="0" dirty="0">
                <a:solidFill>
                  <a:srgbClr val="000000"/>
                </a:solidFill>
                <a:latin typeface="Tahoma"/>
              </a:rPr>
              <a:t>… onsportief gedrag en grotere verleiding om vals te spelen;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nl-NL" altLang="nl-NL" sz="1800" kern="0" dirty="0">
                <a:solidFill>
                  <a:srgbClr val="000000"/>
                </a:solidFill>
                <a:latin typeface="Tahoma"/>
              </a:rPr>
              <a:t>… een druk die aanleiding kan zijn om te stoppen (af van de stress).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endParaRPr kumimoji="0" lang="nl-NL" altLang="nl-NL" sz="2000" kern="0" dirty="0">
              <a:solidFill>
                <a:srgbClr val="000000"/>
              </a:solidFill>
              <a:latin typeface="Tahoma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buFont typeface="Arial" pitchFamily="34" charset="0"/>
              <a:buChar char="•"/>
              <a:defRPr/>
            </a:pPr>
            <a:endParaRPr kumimoji="0" lang="nl-NL" altLang="nl-NL" sz="2000" kern="0" dirty="0">
              <a:solidFill>
                <a:srgbClr val="000000"/>
              </a:solidFill>
              <a:latin typeface="Tahoma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endParaRPr kumimoji="0" lang="nl-NL" altLang="nl-NL" sz="2000" kern="0" dirty="0">
              <a:solidFill>
                <a:srgbClr val="000000"/>
              </a:solidFill>
              <a:latin typeface="Tahoma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r>
              <a:rPr kumimoji="0" lang="nl-NL" altLang="nl-NL" sz="2000" kern="0" dirty="0">
                <a:solidFill>
                  <a:srgbClr val="000000"/>
                </a:solidFill>
                <a:latin typeface="Tahoma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endParaRPr kumimoji="0" lang="nl-NL" altLang="nl-NL" sz="1800" b="1" kern="0" dirty="0">
              <a:solidFill>
                <a:srgbClr val="000000"/>
              </a:solidFill>
              <a:latin typeface="Tahoma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nl-NL" altLang="nl-NL" sz="1800" b="1" kern="0" dirty="0">
                <a:solidFill>
                  <a:srgbClr val="000000"/>
                </a:solidFill>
                <a:latin typeface="Tahoma"/>
              </a:rPr>
              <a:t>						</a:t>
            </a:r>
            <a:endParaRPr kumimoji="0" lang="nl-NL" altLang="nl-NL" sz="1400" i="1" kern="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nl-NL" altLang="nl-NL" sz="1400" i="1" kern="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		</a:t>
            </a:r>
            <a:endParaRPr kumimoji="0" lang="nl-NL" altLang="nl-NL" sz="1800" kern="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r>
              <a:rPr kumimoji="0" lang="nl-NL" altLang="nl-NL" sz="800" kern="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				</a:t>
            </a:r>
            <a:endParaRPr kumimoji="0" lang="nl-NL" altLang="nl-NL" sz="2000" kern="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endParaRPr kumimoji="0" lang="nl-NL" altLang="nl-NL" sz="2000" kern="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51520" y="5704536"/>
            <a:ext cx="8424936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“Als je wilt winnen, moet je zo min mogelijk met winnen bezig zijn. Richt je op groei en het opladen van de drie batterijen”. </a:t>
            </a: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Top… sport &amp; school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9257"/>
            <a:ext cx="544018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5940152" y="2639256"/>
            <a:ext cx="302433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>
                <a:latin typeface="+mn-lt"/>
              </a:rPr>
              <a:t>Epke</a:t>
            </a:r>
            <a:r>
              <a:rPr lang="nl-NL" sz="2000" b="1" dirty="0">
                <a:latin typeface="+mn-lt"/>
              </a:rPr>
              <a:t> Jan Zonderland</a:t>
            </a:r>
          </a:p>
          <a:p>
            <a:endParaRPr lang="nl-NL" sz="16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nl-NL" sz="2000" b="1" dirty="0">
                <a:latin typeface="+mn-lt"/>
              </a:rPr>
              <a:t>Olympisch en </a:t>
            </a:r>
            <a:r>
              <a:rPr lang="nl-NL" sz="2000" b="1" dirty="0" err="1">
                <a:latin typeface="+mn-lt"/>
              </a:rPr>
              <a:t>wereld-kampioen</a:t>
            </a:r>
            <a:r>
              <a:rPr lang="nl-NL" sz="2000" b="1" dirty="0">
                <a:latin typeface="+mn-lt"/>
              </a:rPr>
              <a:t> rekstok</a:t>
            </a:r>
          </a:p>
          <a:p>
            <a:endParaRPr lang="nl-NL" sz="16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nl-NL" sz="1600" dirty="0">
                <a:latin typeface="+mn-lt"/>
              </a:rPr>
              <a:t>Geb.	:</a:t>
            </a:r>
            <a:r>
              <a:rPr lang="nl-NL" sz="1600" b="1" dirty="0">
                <a:latin typeface="+mn-lt"/>
              </a:rPr>
              <a:t> </a:t>
            </a:r>
            <a:r>
              <a:rPr lang="nl-NL" sz="1600" dirty="0">
                <a:latin typeface="+mn-lt"/>
              </a:rPr>
              <a:t>16 april 1986</a:t>
            </a:r>
          </a:p>
          <a:p>
            <a:pPr>
              <a:lnSpc>
                <a:spcPct val="150000"/>
              </a:lnSpc>
            </a:pPr>
            <a:r>
              <a:rPr lang="nl-NL" sz="1600" dirty="0">
                <a:latin typeface="+mn-lt"/>
              </a:rPr>
              <a:t>Lengte	:</a:t>
            </a:r>
            <a:r>
              <a:rPr lang="nl-NL" sz="1600" b="1" dirty="0">
                <a:latin typeface="+mn-lt"/>
              </a:rPr>
              <a:t> </a:t>
            </a:r>
            <a:r>
              <a:rPr lang="nl-NL" sz="1600" dirty="0">
                <a:latin typeface="+mn-lt"/>
              </a:rPr>
              <a:t>1,73 m</a:t>
            </a:r>
          </a:p>
          <a:p>
            <a:pPr>
              <a:lnSpc>
                <a:spcPct val="150000"/>
              </a:lnSpc>
            </a:pPr>
            <a:r>
              <a:rPr lang="nl-NL" sz="1600" dirty="0">
                <a:latin typeface="+mn-lt"/>
              </a:rPr>
              <a:t>Gewicht	:</a:t>
            </a:r>
            <a:r>
              <a:rPr lang="nl-NL" sz="1600" b="1" dirty="0">
                <a:latin typeface="+mn-lt"/>
              </a:rPr>
              <a:t> </a:t>
            </a:r>
            <a:r>
              <a:rPr lang="nl-NL" sz="1600" dirty="0">
                <a:latin typeface="+mn-lt"/>
              </a:rPr>
              <a:t>68 kg</a:t>
            </a:r>
          </a:p>
          <a:p>
            <a:pPr>
              <a:lnSpc>
                <a:spcPct val="150000"/>
              </a:lnSpc>
            </a:pPr>
            <a:r>
              <a:rPr lang="nl-NL" sz="1600" dirty="0">
                <a:latin typeface="+mn-lt"/>
              </a:rPr>
              <a:t>Opleiding	: Rijksuniversiteit Groningen (geneeskunde)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8368"/>
            <a:ext cx="8446957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Programma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199" y="2237966"/>
            <a:ext cx="583264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AutoNum type="arabicPeriod"/>
              <a:tabLst/>
              <a:defRPr/>
            </a:pPr>
            <a:r>
              <a:rPr kumimoji="0" lang="nl-NL" altLang="nl-NL" sz="2000" b="1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Intro</a:t>
            </a: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nl-NL" altLang="nl-NL" sz="20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Kennismaking</a:t>
            </a: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NL" altLang="nl-NL" sz="2000" kern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NLsportpsycholoog</a:t>
            </a:r>
            <a:r>
              <a:rPr lang="nl-NL" altLang="nl-NL" sz="2000" kern="0" dirty="0">
                <a:latin typeface="Calibri"/>
                <a:ea typeface="Tahoma" pitchFamily="34" charset="0"/>
                <a:cs typeface="Tahoma" pitchFamily="34" charset="0"/>
              </a:rPr>
              <a:t>®</a:t>
            </a:r>
            <a:endParaRPr lang="nl-NL" altLang="nl-NL" sz="20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914400" lvl="1" indent="-457200">
              <a:spcBef>
                <a:spcPct val="20000"/>
              </a:spcBef>
              <a:defRPr/>
            </a:pPr>
            <a:endParaRPr kumimoji="0" lang="nl-NL" altLang="nl-NL" sz="2000" kern="0" dirty="0">
              <a:latin typeface="+mn-lt"/>
              <a:cs typeface="Arial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AutoNum type="arabicPeriod"/>
              <a:tabLst/>
              <a:defRPr/>
            </a:pPr>
            <a:r>
              <a:rPr kumimoji="0" lang="nl-NL" altLang="nl-N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Mentale training en …..</a:t>
            </a: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nl-NL" altLang="nl-NL" sz="20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…..</a:t>
            </a:r>
          </a:p>
          <a:p>
            <a:pPr marL="914400" lvl="1" indent="-457200">
              <a:spcBef>
                <a:spcPct val="20000"/>
              </a:spcBef>
              <a:defRPr/>
            </a:pPr>
            <a:endParaRPr kumimoji="0" lang="nl-NL" altLang="nl-NL" sz="2000" b="1" kern="0" dirty="0">
              <a:latin typeface="+mn-lt"/>
              <a:cs typeface="Arial" charset="0"/>
            </a:endParaRPr>
          </a:p>
          <a:p>
            <a:pPr marL="457200" lvl="0" indent="-457200"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kumimoji="0" lang="nl-NL" altLang="nl-NL" sz="2000" b="1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Taal &amp; Tools: Drie Batterijen</a:t>
            </a:r>
            <a:r>
              <a:rPr kumimoji="0" lang="nl-NL" altLang="nl-NL" sz="2000" b="1" kern="0" dirty="0">
                <a:latin typeface="Calibri" pitchFamily="34" charset="0"/>
                <a:ea typeface="Tahoma" pitchFamily="34" charset="0"/>
                <a:cs typeface="Tahoma" pitchFamily="34" charset="0"/>
              </a:rPr>
              <a:t>®</a:t>
            </a:r>
            <a:r>
              <a:rPr kumimoji="0" lang="nl-NL" altLang="nl-NL" sz="2000" b="1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 methode</a:t>
            </a: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nl-NL" altLang="nl-NL" sz="2000" kern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Denk-</a:t>
            </a:r>
            <a:r>
              <a:rPr kumimoji="0" lang="nl-NL" altLang="nl-NL" sz="20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kumimoji="0" lang="nl-NL" altLang="nl-NL" sz="2000" kern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Gevoels</a:t>
            </a:r>
            <a:r>
              <a:rPr kumimoji="0" lang="nl-NL" altLang="nl-NL" sz="20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- en Lichaamskracht</a:t>
            </a: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nl-NL" altLang="nl-NL" sz="20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Gebruik </a:t>
            </a:r>
            <a:r>
              <a:rPr kumimoji="0" lang="nl-NL" altLang="nl-NL" sz="2000" kern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app</a:t>
            </a:r>
            <a:endParaRPr kumimoji="0" lang="nl-NL" altLang="nl-NL" sz="20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nl-NL" altLang="nl-NL" sz="20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lvl="0" indent="-457200">
              <a:spcBef>
                <a:spcPct val="20000"/>
              </a:spcBef>
              <a:buFont typeface="+mj-lt"/>
              <a:buAutoNum type="arabicPeriod" startAt="4"/>
              <a:defRPr/>
            </a:pPr>
            <a:r>
              <a:rPr lang="nl-NL" altLang="nl-NL" sz="2000" b="1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Vragen &amp; contact</a:t>
            </a:r>
          </a:p>
          <a:p>
            <a:pPr marL="914400" lvl="1" indent="-457200">
              <a:spcBef>
                <a:spcPct val="20000"/>
              </a:spcBef>
              <a:buClr>
                <a:schemeClr val="bg1"/>
              </a:buClr>
              <a:defRPr/>
            </a:pPr>
            <a:endParaRPr kumimoji="0" lang="nl-NL" altLang="nl-NL" sz="20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914400" lvl="1" indent="-457200">
              <a:spcBef>
                <a:spcPct val="20000"/>
              </a:spcBef>
              <a:buClr>
                <a:schemeClr val="bg1"/>
              </a:buClr>
              <a:defRPr/>
            </a:pPr>
            <a:endParaRPr kumimoji="0" lang="nl-BE" altLang="nl-NL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BE" altLang="nl-NL" sz="10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16" name="Afbeelding 15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2702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E07943C-D7C3-49BB-9246-B54D55493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410" y="2912331"/>
            <a:ext cx="2531338" cy="3498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Take home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oplaadtips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(3x)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3059832" y="4649368"/>
            <a:ext cx="255341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79512" y="2563480"/>
            <a:ext cx="864096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b="1" dirty="0">
                <a:latin typeface="+mn-lt"/>
                <a:cs typeface="Times New Roman" pitchFamily="18" charset="0"/>
              </a:rPr>
              <a:t>Zorg dat de </a:t>
            </a:r>
            <a:r>
              <a:rPr kumimoji="0" lang="nl-NL" altLang="nl-NL" sz="1800" b="1" u="sng" dirty="0">
                <a:latin typeface="+mn-lt"/>
                <a:cs typeface="Times New Roman" pitchFamily="18" charset="0"/>
              </a:rPr>
              <a:t>DRIE</a:t>
            </a:r>
            <a:r>
              <a:rPr kumimoji="0" lang="nl-NL" altLang="nl-NL" sz="1800" b="1" dirty="0">
                <a:latin typeface="+mn-lt"/>
                <a:cs typeface="Times New Roman" pitchFamily="18" charset="0"/>
              </a:rPr>
              <a:t> BATTERIJEN van je kinderen zijn opgeladen.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AD64BC6-443B-4C77-8677-FD692D5C3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42" y="3275860"/>
            <a:ext cx="1132832" cy="1565868"/>
          </a:xfrm>
          <a:prstGeom prst="rect">
            <a:avLst/>
          </a:prstGeom>
        </p:spPr>
      </p:pic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1E2B30E2-EFB3-4F2B-8FB2-207CD25F7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20335" y="2932747"/>
            <a:ext cx="1750131" cy="348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1.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Gevoelskracht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7" name="Tabel 6"/>
          <p:cNvGraphicFramePr>
            <a:graphicFrameLocks noGrp="1"/>
          </p:cNvGraphicFramePr>
          <p:nvPr/>
        </p:nvGraphicFramePr>
        <p:xfrm>
          <a:off x="2843808" y="3372984"/>
          <a:ext cx="5616624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DELEN: OPLAADTIP(S) VAN OUDERS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599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51520" y="2436880"/>
            <a:ext cx="8640960" cy="105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dirty="0">
                <a:latin typeface="+mn-lt"/>
                <a:cs typeface="Times New Roman" pitchFamily="18" charset="0"/>
              </a:rPr>
              <a:t>Hoe zorgt u ervoor dat uw kind </a:t>
            </a:r>
            <a:r>
              <a:rPr kumimoji="0" lang="nl-NL" altLang="nl-NL" sz="1800" b="1" u="sng" dirty="0">
                <a:latin typeface="+mn-lt"/>
                <a:cs typeface="Times New Roman" pitchFamily="18" charset="0"/>
              </a:rPr>
              <a:t>plezier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 blijft houden in het sporten en mede daardoor ‘intrinsiek gemotiveerd’?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971600" y="4741136"/>
            <a:ext cx="102156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576399B-6F8F-437A-9ED0-8FD6DB83E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78" y="3575607"/>
            <a:ext cx="843206" cy="11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1.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Gevoelskracht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843808" y="3318392"/>
          <a:ext cx="5616624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nl-NL" dirty="0" err="1"/>
                        <a:t>NLsportpsycholoog</a:t>
                      </a:r>
                      <a:r>
                        <a:rPr lang="nl-NL" dirty="0"/>
                        <a:t>:</a:t>
                      </a:r>
                      <a:r>
                        <a:rPr lang="nl-NL" baseline="0" dirty="0"/>
                        <a:t> </a:t>
                      </a:r>
                      <a:r>
                        <a:rPr lang="nl-NL" dirty="0"/>
                        <a:t>OPLAADTIP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599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8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‘Het gaat niet om je bestemming, maar om de weg er naar toe</a:t>
                      </a:r>
                      <a:r>
                        <a:rPr lang="nl-NL" sz="1600" b="1" dirty="0"/>
                        <a:t>’ </a:t>
                      </a:r>
                      <a:r>
                        <a:rPr lang="nl-NL" sz="1600" b="0" dirty="0"/>
                        <a:t>(‘The </a:t>
                      </a:r>
                      <a:r>
                        <a:rPr lang="nl-NL" sz="1600" b="0" dirty="0" err="1"/>
                        <a:t>journey</a:t>
                      </a:r>
                      <a:r>
                        <a:rPr lang="nl-NL" sz="1600" b="0" dirty="0"/>
                        <a:t> is the </a:t>
                      </a:r>
                      <a:r>
                        <a:rPr lang="nl-NL" sz="1600" b="0" dirty="0" err="1"/>
                        <a:t>destination</a:t>
                      </a:r>
                      <a:r>
                        <a:rPr lang="nl-NL" sz="1600" b="0" dirty="0"/>
                        <a:t>’)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51520" y="2382288"/>
            <a:ext cx="8640960" cy="105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dirty="0">
                <a:latin typeface="+mn-lt"/>
                <a:cs typeface="Times New Roman" pitchFamily="18" charset="0"/>
              </a:rPr>
              <a:t>Hoe zorgt u ervoor dat uw kind </a:t>
            </a:r>
            <a:r>
              <a:rPr kumimoji="0" lang="nl-NL" altLang="nl-NL" sz="1800" b="1" u="sng" dirty="0">
                <a:latin typeface="+mn-lt"/>
                <a:cs typeface="Times New Roman" pitchFamily="18" charset="0"/>
              </a:rPr>
              <a:t>plezier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 blijft houden in het sporten en mede daardoor ‘intrinsiek gemotiveerd’?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971600" y="4686544"/>
            <a:ext cx="102156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FC1B67D-FDF8-4927-8BC1-9F2B91DBD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78" y="3575607"/>
            <a:ext cx="843206" cy="11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1.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Gevoelskracht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95536" y="2610710"/>
            <a:ext cx="84391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1.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Gevoelskracht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5" name="Picture 2" descr="Afbeeldingsresultaat voor journey destination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95536" y="2590776"/>
            <a:ext cx="8426468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1.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Gevoelskracht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843808" y="3318392"/>
          <a:ext cx="5616624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nl-NL" dirty="0" err="1"/>
                        <a:t>NLsportpsycholoog</a:t>
                      </a:r>
                      <a:r>
                        <a:rPr lang="nl-NL" baseline="0" dirty="0"/>
                        <a:t> </a:t>
                      </a:r>
                      <a:r>
                        <a:rPr lang="nl-NL" dirty="0"/>
                        <a:t>OPLAADTIP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599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8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‘Het gaat niet om je bestemming, maar om de weg er naar toe</a:t>
                      </a:r>
                      <a:r>
                        <a:rPr lang="nl-NL" sz="1600" b="1" dirty="0"/>
                        <a:t>’ </a:t>
                      </a:r>
                      <a:r>
                        <a:rPr lang="nl-NL" sz="1600" b="0" dirty="0"/>
                        <a:t>(‘The </a:t>
                      </a:r>
                      <a:r>
                        <a:rPr lang="nl-NL" sz="1600" b="0" dirty="0" err="1"/>
                        <a:t>journey</a:t>
                      </a:r>
                      <a:r>
                        <a:rPr lang="nl-NL" sz="1600" b="0" dirty="0"/>
                        <a:t> is the </a:t>
                      </a:r>
                      <a:r>
                        <a:rPr lang="nl-NL" sz="1600" b="0" dirty="0" err="1"/>
                        <a:t>destination</a:t>
                      </a:r>
                      <a:r>
                        <a:rPr lang="nl-NL" sz="1600" b="0" dirty="0"/>
                        <a:t>’)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600" baseline="0" dirty="0"/>
                        <a:t>Maak af en toe pas op de plaats, welke </a:t>
                      </a:r>
                      <a:r>
                        <a:rPr lang="nl-NL" sz="1600" u="sng" baseline="0" dirty="0"/>
                        <a:t>doelen</a:t>
                      </a:r>
                      <a:r>
                        <a:rPr lang="nl-NL" sz="1600" baseline="0" dirty="0"/>
                        <a:t> heeft hij / zij al bereikt? Topsporters kijken – met hun ouders - vaak alleen maar vooruit.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51520" y="2382288"/>
            <a:ext cx="8640960" cy="105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dirty="0">
                <a:latin typeface="+mn-lt"/>
                <a:cs typeface="Times New Roman" pitchFamily="18" charset="0"/>
              </a:rPr>
              <a:t>Hoe zorgt u ervoor dat uw kind </a:t>
            </a:r>
            <a:r>
              <a:rPr kumimoji="0" lang="nl-NL" altLang="nl-NL" sz="1800" b="1" u="sng" dirty="0">
                <a:latin typeface="+mn-lt"/>
                <a:cs typeface="Times New Roman" pitchFamily="18" charset="0"/>
              </a:rPr>
              <a:t>plezier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 blijft houden in het sporten en mede daardoor ‘intrinsiek gemotiveerd’?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971600" y="4686544"/>
            <a:ext cx="102156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45D52AF-EF60-452C-AF21-AF81F7ED0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78" y="3575607"/>
            <a:ext cx="843206" cy="11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1.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Gevoelskracht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9" name="Tabel 8"/>
          <p:cNvGraphicFramePr>
            <a:graphicFrameLocks noGrp="1"/>
          </p:cNvGraphicFramePr>
          <p:nvPr/>
        </p:nvGraphicFramePr>
        <p:xfrm>
          <a:off x="2843808" y="3332040"/>
          <a:ext cx="5616624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nl-NL" dirty="0" err="1"/>
                        <a:t>NLsportpsycholoog</a:t>
                      </a:r>
                      <a:r>
                        <a:rPr lang="nl-NL" baseline="0" dirty="0"/>
                        <a:t> </a:t>
                      </a:r>
                      <a:r>
                        <a:rPr lang="nl-NL" dirty="0"/>
                        <a:t>OPLAADTIP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599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8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‘Het gaat niet om je bestemming, maar om de weg er naar toe</a:t>
                      </a:r>
                      <a:r>
                        <a:rPr lang="nl-NL" sz="1600" b="1" dirty="0"/>
                        <a:t>’ </a:t>
                      </a:r>
                      <a:r>
                        <a:rPr lang="nl-NL" sz="1600" b="0" dirty="0"/>
                        <a:t>(‘The </a:t>
                      </a:r>
                      <a:r>
                        <a:rPr lang="nl-NL" sz="1600" b="0" dirty="0" err="1"/>
                        <a:t>journey</a:t>
                      </a:r>
                      <a:r>
                        <a:rPr lang="nl-NL" sz="1600" b="0" dirty="0"/>
                        <a:t> is the </a:t>
                      </a:r>
                      <a:r>
                        <a:rPr lang="nl-NL" sz="1600" b="0" dirty="0" err="1"/>
                        <a:t>destination</a:t>
                      </a:r>
                      <a:r>
                        <a:rPr lang="nl-NL" sz="1600" b="0" dirty="0"/>
                        <a:t>’)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600" baseline="0" dirty="0"/>
                        <a:t>Maak af en toe pas op de plaats, welke </a:t>
                      </a:r>
                      <a:r>
                        <a:rPr lang="nl-NL" sz="1600" u="sng" baseline="0" dirty="0"/>
                        <a:t>doelen</a:t>
                      </a:r>
                      <a:r>
                        <a:rPr lang="nl-NL" sz="1600" baseline="0" dirty="0"/>
                        <a:t> heeft hij / zij al bereikt? Topsporters kijken – met hun ouders - vaak alleen maar vooruit.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600" baseline="0" dirty="0"/>
                        <a:t>Of heel letterlijk, m</a:t>
                      </a:r>
                      <a:r>
                        <a:rPr lang="nl-NL" sz="1600" dirty="0"/>
                        <a:t>aak bijvoorbeeld van elke autorit (naar een wedstrijd) een ‘feestje’. Geniet van het </a:t>
                      </a:r>
                      <a:r>
                        <a:rPr lang="nl-NL" sz="1600" u="sng" dirty="0"/>
                        <a:t>samenzijn</a:t>
                      </a:r>
                      <a:r>
                        <a:rPr lang="nl-NL" sz="1600" dirty="0"/>
                        <a:t>. Zet pubermuziek op. Na afloop een keertje </a:t>
                      </a:r>
                      <a:r>
                        <a:rPr lang="nl-NL" sz="1600" dirty="0" err="1"/>
                        <a:t>MacDonalds</a:t>
                      </a:r>
                      <a:r>
                        <a:rPr lang="nl-NL" sz="1600" dirty="0"/>
                        <a:t>?! </a:t>
                      </a:r>
                      <a:r>
                        <a:rPr lang="nl-NL" sz="1600" baseline="0" dirty="0"/>
                        <a:t>Ooit zul je ontdekken hoe waardevol deze tijd met je kind was.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1520" y="2395936"/>
            <a:ext cx="8640960" cy="105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dirty="0">
                <a:latin typeface="+mn-lt"/>
                <a:cs typeface="Times New Roman" pitchFamily="18" charset="0"/>
              </a:rPr>
              <a:t>Hoe zorgt u ervoor dat uw kind </a:t>
            </a:r>
            <a:r>
              <a:rPr kumimoji="0" lang="nl-NL" altLang="nl-NL" sz="1800" b="1" u="sng" dirty="0">
                <a:latin typeface="+mn-lt"/>
                <a:cs typeface="Times New Roman" pitchFamily="18" charset="0"/>
              </a:rPr>
              <a:t>plezier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 blijft houden in het sporten en mede daardoor ‘intrinsiek gemotiveerd’?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971600" y="4700192"/>
            <a:ext cx="102156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32C3444-7371-45DC-ABDE-FA2DE8763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78" y="3575607"/>
            <a:ext cx="843206" cy="11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Lichaamskracht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7" name="Tabel 6"/>
          <p:cNvGraphicFramePr>
            <a:graphicFrameLocks noGrp="1"/>
          </p:cNvGraphicFramePr>
          <p:nvPr/>
        </p:nvGraphicFramePr>
        <p:xfrm>
          <a:off x="2843808" y="3345688"/>
          <a:ext cx="5616624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DELEN: OPLAADTIP(S) VAN OUDERS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599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51520" y="2409584"/>
            <a:ext cx="8640960" cy="105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dirty="0">
                <a:latin typeface="+mn-lt"/>
                <a:cs typeface="Times New Roman" pitchFamily="18" charset="0"/>
              </a:rPr>
              <a:t>Hoe zorgt u ervoor dat uw kind </a:t>
            </a:r>
            <a:r>
              <a:rPr kumimoji="0" lang="nl-NL" altLang="nl-NL" sz="1800" b="1" u="sng" dirty="0">
                <a:latin typeface="+mn-lt"/>
                <a:cs typeface="Times New Roman" pitchFamily="18" charset="0"/>
              </a:rPr>
              <a:t>lichamelijk topfit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 blijft en mede daardoor een lange, succesvolle sportcarrière kan volhouden?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940244" y="4761845"/>
            <a:ext cx="1008112" cy="168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471351E-1A70-4042-A7C1-F7A98F4FA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78" y="3575607"/>
            <a:ext cx="843206" cy="11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Lichaamskracht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2843808" y="3372984"/>
          <a:ext cx="5616624" cy="3371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313">
                <a:tc>
                  <a:txBody>
                    <a:bodyPr/>
                    <a:lstStyle/>
                    <a:p>
                      <a:pPr algn="ctr"/>
                      <a:r>
                        <a:rPr lang="nl-NL" dirty="0" err="1"/>
                        <a:t>NLsportpsycholoog</a:t>
                      </a:r>
                      <a:r>
                        <a:rPr lang="nl-NL" dirty="0"/>
                        <a:t> OPLAADTIP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604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20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‘Het lichaam liegt</a:t>
                      </a:r>
                      <a:r>
                        <a:rPr lang="nl-NL" sz="20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nooit</a:t>
                      </a:r>
                      <a:r>
                        <a:rPr lang="nl-NL" sz="1800" b="1" dirty="0"/>
                        <a:t>’</a:t>
                      </a:r>
                      <a:endParaRPr lang="nl-NL" sz="1800" b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51520" y="2436880"/>
            <a:ext cx="8640960" cy="105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dirty="0">
                <a:latin typeface="+mn-lt"/>
                <a:cs typeface="Times New Roman" pitchFamily="18" charset="0"/>
              </a:rPr>
              <a:t>Hoe zorgt u ervoor dat uw kind </a:t>
            </a:r>
            <a:r>
              <a:rPr kumimoji="0" lang="nl-NL" altLang="nl-NL" sz="1800" b="1" u="sng" dirty="0">
                <a:latin typeface="+mn-lt"/>
                <a:cs typeface="Times New Roman" pitchFamily="18" charset="0"/>
              </a:rPr>
              <a:t>lichamelijk topfit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 blijft en mede daardoor een lange, succesvolle sportcarrière kan volhouden?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940244" y="4789141"/>
            <a:ext cx="1008112" cy="168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A4892FF-CF7E-4285-B0BC-6DBE2A3CA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266" y="3619997"/>
            <a:ext cx="843206" cy="11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Lichaamskracht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2843808" y="3386632"/>
          <a:ext cx="5616624" cy="3371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313">
                <a:tc>
                  <a:txBody>
                    <a:bodyPr/>
                    <a:lstStyle/>
                    <a:p>
                      <a:pPr algn="ctr"/>
                      <a:r>
                        <a:rPr lang="nl-NL" dirty="0" err="1"/>
                        <a:t>NLsportpsycholoog</a:t>
                      </a:r>
                      <a:r>
                        <a:rPr lang="nl-NL" dirty="0"/>
                        <a:t> OPLAADTIP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604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20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‘Het lichaam liegt</a:t>
                      </a:r>
                      <a:r>
                        <a:rPr lang="nl-NL" sz="20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nooit!</a:t>
                      </a:r>
                      <a:r>
                        <a:rPr lang="nl-NL" sz="1800" b="1" dirty="0"/>
                        <a:t>’</a:t>
                      </a:r>
                      <a:endParaRPr lang="nl-NL" sz="1800" b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800" baseline="0" dirty="0"/>
                        <a:t>Veel sporters gaan (fysiek) steeds meer en harder trainen, zeker wanneer de prestaties tegenvallen. </a:t>
                      </a: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51520" y="2450528"/>
            <a:ext cx="8640960" cy="105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dirty="0">
                <a:latin typeface="+mn-lt"/>
                <a:cs typeface="Times New Roman" pitchFamily="18" charset="0"/>
              </a:rPr>
              <a:t>Hoe zorgt u ervoor dat uw kind </a:t>
            </a:r>
            <a:r>
              <a:rPr kumimoji="0" lang="nl-NL" altLang="nl-NL" sz="1800" b="1" u="sng" dirty="0">
                <a:latin typeface="+mn-lt"/>
                <a:cs typeface="Times New Roman" pitchFamily="18" charset="0"/>
              </a:rPr>
              <a:t>lichamelijk topfit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 blijft en mede daardoor een lange, succesvolle sportcarrière kan volhouden?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940244" y="4802789"/>
            <a:ext cx="1008112" cy="168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D294AFB-ED9E-4E9C-9E46-C33C1FE3F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44" y="3646631"/>
            <a:ext cx="843206" cy="11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199" y="2846238"/>
            <a:ext cx="842493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nl-NL" altLang="nl-NL" sz="2400" dirty="0">
                <a:latin typeface="Arial" charset="0"/>
              </a:rPr>
              <a:t>Een [sport]prestatie op topniveau hangt vooral af van:</a:t>
            </a:r>
          </a:p>
          <a:p>
            <a:pPr eaLnBrk="1" hangingPunct="1">
              <a:spcBef>
                <a:spcPct val="50000"/>
              </a:spcBef>
              <a:buClrTx/>
              <a:buFontTx/>
              <a:buAutoNum type="alphaLcPeriod"/>
            </a:pPr>
            <a:r>
              <a:rPr lang="nl-NL" altLang="nl-NL" sz="2000" dirty="0">
                <a:latin typeface="Arial" charset="0"/>
              </a:rPr>
              <a:t>Fysieke vaardigheden </a:t>
            </a:r>
          </a:p>
          <a:p>
            <a:pPr eaLnBrk="1" hangingPunct="1">
              <a:spcBef>
                <a:spcPct val="50000"/>
              </a:spcBef>
              <a:buClrTx/>
              <a:buFontTx/>
              <a:buAutoNum type="alphaLcPeriod"/>
            </a:pPr>
            <a:r>
              <a:rPr lang="nl-NL" altLang="nl-NL" sz="2000" dirty="0">
                <a:latin typeface="Arial" charset="0"/>
              </a:rPr>
              <a:t>Technische vaardigheden</a:t>
            </a:r>
          </a:p>
          <a:p>
            <a:pPr eaLnBrk="1" hangingPunct="1">
              <a:spcBef>
                <a:spcPct val="50000"/>
              </a:spcBef>
              <a:buClrTx/>
              <a:buFontTx/>
              <a:buAutoNum type="alphaLcPeriod"/>
            </a:pPr>
            <a:r>
              <a:rPr lang="nl-NL" altLang="nl-NL" sz="2000" dirty="0">
                <a:latin typeface="Arial" charset="0"/>
              </a:rPr>
              <a:t>Tactische vaardigheden</a:t>
            </a:r>
          </a:p>
          <a:p>
            <a:pPr eaLnBrk="1" hangingPunct="1">
              <a:spcBef>
                <a:spcPct val="50000"/>
              </a:spcBef>
              <a:buClrTx/>
              <a:buFontTx/>
              <a:buAutoNum type="alphaLcPeriod"/>
            </a:pPr>
            <a:r>
              <a:rPr lang="nl-NL" altLang="nl-NL" sz="2000" dirty="0">
                <a:latin typeface="Arial" charset="0"/>
              </a:rPr>
              <a:t>Mentale vaardigheden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23363" y="5525839"/>
            <a:ext cx="968456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</a:t>
            </a: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Hoeveel % is </a:t>
            </a:r>
            <a:r>
              <a:rPr kumimoji="0" lang="nl-NL" altLang="nl-NL" sz="24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mentaal</a:t>
            </a: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bij een (top-)</a:t>
            </a:r>
            <a:r>
              <a:rPr kumimoji="0" lang="nl-NL" altLang="nl-NL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sporte</a:t>
            </a:r>
            <a:r>
              <a:rPr lang="nl-NL" altLang="nl-NL" sz="2400" kern="0" dirty="0">
                <a:latin typeface="Verdana" pitchFamily="34" charset="0"/>
                <a:cs typeface="Arial" charset="0"/>
              </a:rPr>
              <a:t>r</a:t>
            </a: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?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nl-NL" altLang="nl-NL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5475373" y="3417756"/>
            <a:ext cx="2079670" cy="212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hoek 8"/>
          <p:cNvSpPr/>
          <p:nvPr/>
        </p:nvSpPr>
        <p:spPr>
          <a:xfrm>
            <a:off x="457199" y="2180950"/>
            <a:ext cx="8683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dirty="0">
                <a:solidFill>
                  <a:srgbClr val="0070C0"/>
                </a:solidFill>
                <a:latin typeface="+mn-lt"/>
              </a:rPr>
              <a:t>Presteren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9" y="278368"/>
            <a:ext cx="8446957" cy="1252728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solidFill>
                  <a:schemeClr val="bg1"/>
                </a:solidFill>
                <a:latin typeface="Avenir Next Medium"/>
                <a:cs typeface="Avenir Next Medium"/>
              </a:rPr>
              <a:t>Mentale</a:t>
            </a:r>
            <a:r>
              <a:rPr lang="en-US" sz="4000" dirty="0">
                <a:solidFill>
                  <a:schemeClr val="bg1"/>
                </a:solidFill>
                <a:latin typeface="Avenir Next Medium"/>
                <a:cs typeface="Avenir Next Medium"/>
              </a:rPr>
              <a:t> training &amp; ………</a:t>
            </a:r>
          </a:p>
        </p:txBody>
      </p:sp>
      <p:pic>
        <p:nvPicPr>
          <p:cNvPr id="13" name="Afbeelding 12" descr="logo2 door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910537" y="3368887"/>
            <a:ext cx="3313112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nl-NL" sz="2000" dirty="0">
                <a:latin typeface="Arial" charset="0"/>
                <a:cs typeface="Arial" charset="0"/>
              </a:rPr>
              <a:t>  ...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nl-NL" altLang="nl-NL" sz="1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nl-NL" sz="2000" dirty="0">
                <a:latin typeface="Arial" charset="0"/>
                <a:cs typeface="Arial" charset="0"/>
              </a:rPr>
              <a:t>  ...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nl-NL" altLang="nl-NL" sz="1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nl-NL" sz="2000" dirty="0">
                <a:latin typeface="Arial" charset="0"/>
                <a:cs typeface="Arial" charset="0"/>
              </a:rPr>
              <a:t>  ...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nl-NL" altLang="nl-NL" sz="10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nl-NL" sz="2000" dirty="0">
                <a:latin typeface="Arial" charset="0"/>
                <a:cs typeface="Arial" charset="0"/>
              </a:rPr>
              <a:t>  ...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nl-NL" sz="2000" dirty="0">
                <a:latin typeface="Arial" charset="0"/>
                <a:cs typeface="Arial" charset="0"/>
              </a:rPr>
              <a:t>____ +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nl-NL" sz="2000" dirty="0">
                <a:latin typeface="Arial" charset="0"/>
                <a:cs typeface="Arial" charset="0"/>
              </a:rPr>
              <a:t>100%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1073" y="6194112"/>
            <a:ext cx="1506428" cy="54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Lichaamskracht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2843808" y="3372984"/>
          <a:ext cx="5616624" cy="3371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313">
                <a:tc>
                  <a:txBody>
                    <a:bodyPr/>
                    <a:lstStyle/>
                    <a:p>
                      <a:pPr algn="ctr"/>
                      <a:r>
                        <a:rPr lang="nl-NL" dirty="0" err="1"/>
                        <a:t>NLsportpsycholoog</a:t>
                      </a:r>
                      <a:r>
                        <a:rPr lang="nl-NL" dirty="0"/>
                        <a:t> OPLAADTIP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604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20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‘Het lichaam liegt</a:t>
                      </a:r>
                      <a:r>
                        <a:rPr lang="nl-NL" sz="20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nooit!</a:t>
                      </a:r>
                      <a:r>
                        <a:rPr lang="nl-NL" sz="1800" b="1" dirty="0"/>
                        <a:t>’</a:t>
                      </a:r>
                      <a:endParaRPr lang="nl-NL" sz="1800" b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800" baseline="0" dirty="0"/>
                        <a:t>Veel sporters gaan (fysiek) steeds meer en harder trainen, zeker wanneer de prestaties tegenvallen.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800" baseline="0" dirty="0"/>
                        <a:t>Leer je kind SLIMMER te trainen: </a:t>
                      </a:r>
                      <a:r>
                        <a:rPr lang="nl-NL" sz="1800" u="sng" baseline="0" dirty="0"/>
                        <a:t>herstel</a:t>
                      </a:r>
                      <a:r>
                        <a:rPr lang="nl-NL" sz="1800" baseline="0" dirty="0"/>
                        <a:t> is de sleutel voor succes. </a:t>
                      </a: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51520" y="2436880"/>
            <a:ext cx="8640960" cy="105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dirty="0">
                <a:latin typeface="+mn-lt"/>
                <a:cs typeface="Times New Roman" pitchFamily="18" charset="0"/>
              </a:rPr>
              <a:t>Hoe zorgt u ervoor dat uw kind </a:t>
            </a:r>
            <a:r>
              <a:rPr kumimoji="0" lang="nl-NL" altLang="nl-NL" sz="1800" b="1" u="sng" dirty="0">
                <a:latin typeface="+mn-lt"/>
                <a:cs typeface="Times New Roman" pitchFamily="18" charset="0"/>
              </a:rPr>
              <a:t>lichamelijk topfit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 blijft en mede daardoor een lange, succesvolle sportcarrière kan volhouden?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940244" y="4789141"/>
            <a:ext cx="1008112" cy="168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BF03508-5EF2-4044-A0E5-D910A2528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266" y="3637753"/>
            <a:ext cx="843206" cy="11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Lichaamskracht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51520" y="2409584"/>
            <a:ext cx="8640960" cy="64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b="1" dirty="0">
                <a:latin typeface="+mn-lt"/>
                <a:cs typeface="Times New Roman" pitchFamily="18" charset="0"/>
              </a:rPr>
              <a:t>Voorbeelden (fysiek) herstel via: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52135" y="3993092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n-lt"/>
              </a:rPr>
              <a:t>Ontspanning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809505" y="4004731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n-lt"/>
              </a:rPr>
              <a:t>Voeding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7213417" y="3993091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n-lt"/>
              </a:rPr>
              <a:t>Nachtrust</a:t>
            </a:r>
          </a:p>
        </p:txBody>
      </p:sp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3.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Denkkracht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7" name="Tabel 6"/>
          <p:cNvGraphicFramePr>
            <a:graphicFrameLocks noGrp="1"/>
          </p:cNvGraphicFramePr>
          <p:nvPr/>
        </p:nvGraphicFramePr>
        <p:xfrm>
          <a:off x="2843808" y="3359336"/>
          <a:ext cx="5616624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DELEN: OPLAADTIP(S) VAN OUDERS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599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51520" y="2423232"/>
            <a:ext cx="8640960" cy="152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dirty="0">
                <a:latin typeface="+mn-lt"/>
                <a:cs typeface="Times New Roman" pitchFamily="18" charset="0"/>
              </a:rPr>
              <a:t>Hoe zorgt u ervoor dat uw kind </a:t>
            </a:r>
            <a:r>
              <a:rPr kumimoji="0" lang="nl-NL" altLang="nl-NL" sz="1800" b="1" u="sng" dirty="0">
                <a:latin typeface="+mn-lt"/>
                <a:cs typeface="Times New Roman" pitchFamily="18" charset="0"/>
              </a:rPr>
              <a:t>positief blijft denken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 voor, tijdens en na het sporten en mede daardoor ‘zelfvertrouwen’ opbouwt?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1800" dirty="0">
              <a:latin typeface="+mn-lt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755576" y="4727488"/>
            <a:ext cx="97672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20F0593-6024-4631-B14D-F46ABDB15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01" y="3611119"/>
            <a:ext cx="843206" cy="11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3.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Denkkracht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2843808" y="3577704"/>
          <a:ext cx="5616624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nl-NL" dirty="0" err="1"/>
                        <a:t>NLsportpsycholoog</a:t>
                      </a:r>
                      <a:r>
                        <a:rPr lang="nl-NL" dirty="0"/>
                        <a:t> OPLAADTIP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599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8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‘Ik denk, dus ik ben… verward!</a:t>
                      </a:r>
                      <a:r>
                        <a:rPr lang="nl-NL" sz="1600" b="1" dirty="0"/>
                        <a:t>’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51520" y="2641600"/>
            <a:ext cx="8640960" cy="152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dirty="0">
                <a:latin typeface="+mn-lt"/>
                <a:cs typeface="Times New Roman" pitchFamily="18" charset="0"/>
              </a:rPr>
              <a:t>Hoe zorgt u ervoor dat uw kind </a:t>
            </a:r>
            <a:r>
              <a:rPr kumimoji="0" lang="nl-NL" altLang="nl-NL" sz="1800" b="1" u="sng" dirty="0">
                <a:latin typeface="+mn-lt"/>
                <a:cs typeface="Times New Roman" pitchFamily="18" charset="0"/>
              </a:rPr>
              <a:t>positief blijft denken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 in het sporten en mede daardoor ‘zelfvertrouwen opbouwt’?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1800" dirty="0">
              <a:latin typeface="+mn-lt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755576" y="4945856"/>
            <a:ext cx="97672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B709A3B-EF04-4EBB-8FB0-B741B4C97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35" y="3788673"/>
            <a:ext cx="843206" cy="11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3.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Denkkracht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2843808" y="3345688"/>
          <a:ext cx="5616624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nl-NL" dirty="0" err="1"/>
                        <a:t>NLsportpsycholoog</a:t>
                      </a:r>
                      <a:r>
                        <a:rPr lang="nl-NL" dirty="0"/>
                        <a:t> OPLAADTIP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599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8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‘Ik denk, dus ik ben… verward!</a:t>
                      </a:r>
                      <a:r>
                        <a:rPr lang="nl-NL" sz="1600" b="1" dirty="0"/>
                        <a:t>’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600" baseline="0" dirty="0"/>
                        <a:t>Gedachten hebben een belangrijke overlevingsfunctie door te beschermen tegen gevaar. Bijvoorbeeld: ‘ALS – DAN’. 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51520" y="2409584"/>
            <a:ext cx="8640960" cy="152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dirty="0">
                <a:latin typeface="+mn-lt"/>
                <a:cs typeface="Times New Roman" pitchFamily="18" charset="0"/>
              </a:rPr>
              <a:t>Hoe zorgt u ervoor dat uw kind </a:t>
            </a:r>
            <a:r>
              <a:rPr kumimoji="0" lang="nl-NL" altLang="nl-NL" sz="1800" b="1" u="sng" dirty="0">
                <a:latin typeface="+mn-lt"/>
                <a:cs typeface="Times New Roman" pitchFamily="18" charset="0"/>
              </a:rPr>
              <a:t>positief blijft denken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 in het sporten en mede daardoor ‘zelfvertrouwen opbouwt’?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1800" dirty="0">
              <a:latin typeface="+mn-lt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755576" y="4713840"/>
            <a:ext cx="97672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D70ACA-4644-4FCD-9B17-543109BD6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01" y="3611119"/>
            <a:ext cx="843206" cy="11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3.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Denkkracht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2843808" y="3577704"/>
          <a:ext cx="5616624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nl-NL" dirty="0" err="1"/>
                        <a:t>NLsportpsycholoog</a:t>
                      </a:r>
                      <a:r>
                        <a:rPr lang="nl-NL" dirty="0"/>
                        <a:t> OPLAADTIP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599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8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‘Ik denk, dus ik ben… verward!</a:t>
                      </a:r>
                      <a:r>
                        <a:rPr lang="nl-NL" sz="1600" b="1" dirty="0"/>
                        <a:t>’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600" baseline="0" dirty="0"/>
                        <a:t>Gedachten hebben een belangrijke overlevingsfunctie door te beschermen tegen gevaar. Bijvoorbeeld: ‘ALS – DAN’. 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600" i="1" baseline="0" dirty="0"/>
                        <a:t>Als ik val dan raak ik geblesseerd</a:t>
                      </a:r>
                      <a:r>
                        <a:rPr lang="nl-NL" sz="1600" i="0" baseline="0" dirty="0"/>
                        <a:t>!</a:t>
                      </a: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51520" y="2641600"/>
            <a:ext cx="8640960" cy="152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dirty="0">
                <a:latin typeface="+mn-lt"/>
                <a:cs typeface="Times New Roman" pitchFamily="18" charset="0"/>
              </a:rPr>
              <a:t>Hoe zorgt u ervoor dat uw kind </a:t>
            </a:r>
            <a:r>
              <a:rPr kumimoji="0" lang="nl-NL" altLang="nl-NL" sz="1800" b="1" u="sng" dirty="0">
                <a:latin typeface="+mn-lt"/>
                <a:cs typeface="Times New Roman" pitchFamily="18" charset="0"/>
              </a:rPr>
              <a:t>positief blijft denken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 in het sporten en mede daardoor ‘zelfvertrouwen opbouwt’?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1800" dirty="0">
              <a:latin typeface="+mn-lt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755576" y="4945856"/>
            <a:ext cx="97672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C1A73FB-7070-48A3-B77A-A6D79FCAC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01" y="3797553"/>
            <a:ext cx="843206" cy="11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3.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Denkkracht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2843808" y="3591352"/>
          <a:ext cx="5616624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nl-NL" dirty="0" err="1"/>
                        <a:t>NLsportpsycholoog</a:t>
                      </a:r>
                      <a:r>
                        <a:rPr lang="nl-NL" dirty="0"/>
                        <a:t> OPLAADTIP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599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8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‘Ik denk, dus ik ben… verward!</a:t>
                      </a:r>
                      <a:r>
                        <a:rPr lang="nl-NL" sz="1600" b="1" dirty="0"/>
                        <a:t>’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600" baseline="0" dirty="0"/>
                        <a:t>Gedachten hebben een belangrijke overlevingsfunctie door te beschermen tegen gevaar. Bijvoorbeeld: ‘ALS – DAN’. 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600" i="1" baseline="0" dirty="0"/>
                        <a:t>Als ik val dan raak ik geblesseerd</a:t>
                      </a:r>
                      <a:r>
                        <a:rPr lang="nl-NL" sz="1600" i="0" baseline="0" dirty="0"/>
                        <a:t>!</a:t>
                      </a: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nl-NL" sz="1600" baseline="0" dirty="0"/>
                        <a:t>Zeker wanneer iets eerder is gebeurd, zal de gedachte een sporter hardnekkig blijven waarschuwen. Vooral negatief.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nl-NL" sz="16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51520" y="2655248"/>
            <a:ext cx="8640960" cy="152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dirty="0">
                <a:latin typeface="+mn-lt"/>
                <a:cs typeface="Times New Roman" pitchFamily="18" charset="0"/>
              </a:rPr>
              <a:t>Hoe zorgt u ervoor dat uw kind </a:t>
            </a:r>
            <a:r>
              <a:rPr kumimoji="0" lang="nl-NL" altLang="nl-NL" sz="1800" b="1" u="sng" dirty="0">
                <a:latin typeface="+mn-lt"/>
                <a:cs typeface="Times New Roman" pitchFamily="18" charset="0"/>
              </a:rPr>
              <a:t>positief blijft denken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 in het sporten en mede daardoor ‘zelfvertrouwen opbouwt’?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1800" dirty="0">
              <a:latin typeface="+mn-lt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755576" y="4959504"/>
            <a:ext cx="97672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F0F6E73-0E1F-45FC-90C0-6E152047F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01" y="3815308"/>
            <a:ext cx="843206" cy="11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3.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Batterij</a:t>
            </a:r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Next Medium"/>
                <a:cs typeface="Avenir Next Medium"/>
              </a:rPr>
              <a:t>Denkkracht</a:t>
            </a:r>
            <a:endParaRPr lang="en-US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51521" y="2505120"/>
            <a:ext cx="4817630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dirty="0">
                <a:latin typeface="+mn-lt"/>
                <a:cs typeface="Times New Roman" pitchFamily="18" charset="0"/>
              </a:rPr>
              <a:t>Gedachten vertekenen de werkelijkheid. Toevalligheden worden opgeslagen als vaste oorzaak – gevolg uitkomsten. Bijvoorbeeld </a:t>
            </a:r>
            <a:r>
              <a:rPr kumimoji="0" lang="nl-NL" altLang="nl-NL" sz="1800" i="1" dirty="0">
                <a:latin typeface="+mn-lt"/>
                <a:cs typeface="Times New Roman" pitchFamily="18" charset="0"/>
              </a:rPr>
              <a:t>‘Als het koud is, dan raak ik geen bal!’  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of </a:t>
            </a:r>
            <a:r>
              <a:rPr kumimoji="0" lang="nl-NL" altLang="nl-NL" sz="1800" i="1" dirty="0">
                <a:latin typeface="+mn-lt"/>
                <a:cs typeface="Times New Roman" pitchFamily="18" charset="0"/>
              </a:rPr>
              <a:t>‘Op de training lukt alles, maar in de wedstrijd gaat het altijd mis!’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b="1" dirty="0">
              <a:latin typeface="+mn-lt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altLang="nl-NL" sz="1800" b="1" dirty="0">
                <a:latin typeface="+mn-lt"/>
                <a:cs typeface="Times New Roman" pitchFamily="18" charset="0"/>
              </a:rPr>
              <a:t>Tip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: Stimuleer je kind feitelijke </a:t>
            </a:r>
            <a:r>
              <a:rPr kumimoji="0" lang="nl-NL" altLang="nl-NL" sz="1800" u="sng" dirty="0">
                <a:latin typeface="+mn-lt"/>
                <a:cs typeface="Times New Roman" pitchFamily="18" charset="0"/>
              </a:rPr>
              <a:t>dagnotities</a:t>
            </a:r>
            <a:r>
              <a:rPr kumimoji="0" lang="nl-NL" altLang="nl-NL" sz="1800" dirty="0">
                <a:latin typeface="+mn-lt"/>
                <a:cs typeface="Times New Roman" pitchFamily="18" charset="0"/>
              </a:rPr>
              <a:t> te maken in de APP (100dg)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altLang="nl-NL" sz="800" dirty="0">
              <a:latin typeface="+mn-lt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641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B080-4430-4517-A064-BF53E4A03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66" y="2764644"/>
            <a:ext cx="2508139" cy="401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Practice what you preach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1520" y="2596888"/>
            <a:ext cx="84249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r>
              <a:rPr kumimoji="0" lang="nl-NL" altLang="nl-NL" sz="2000" b="1" kern="0" dirty="0">
                <a:solidFill>
                  <a:srgbClr val="000000"/>
                </a:solidFill>
                <a:latin typeface="Tahoma"/>
              </a:rPr>
              <a:t>ROLMODEL: </a:t>
            </a:r>
            <a:r>
              <a:rPr kumimoji="0" lang="nl-NL" altLang="nl-NL" sz="2000" b="1" kern="0" dirty="0" err="1">
                <a:solidFill>
                  <a:srgbClr val="000000"/>
                </a:solidFill>
                <a:latin typeface="Tahoma"/>
              </a:rPr>
              <a:t>Zélf</a:t>
            </a:r>
            <a:r>
              <a:rPr kumimoji="0" lang="nl-NL" altLang="nl-NL" sz="2000" b="1" kern="0" dirty="0">
                <a:solidFill>
                  <a:srgbClr val="000000"/>
                </a:solidFill>
                <a:latin typeface="Tahoma"/>
              </a:rPr>
              <a:t> als </a:t>
            </a:r>
            <a:r>
              <a:rPr kumimoji="0" lang="nl-NL" altLang="nl-NL" sz="2000" b="1" u="sng" kern="0" dirty="0">
                <a:solidFill>
                  <a:srgbClr val="000000"/>
                </a:solidFill>
                <a:latin typeface="Tahoma"/>
              </a:rPr>
              <a:t>ouder</a:t>
            </a:r>
            <a:r>
              <a:rPr kumimoji="0" lang="nl-NL" altLang="nl-NL" sz="2000" b="1" kern="0" dirty="0">
                <a:solidFill>
                  <a:srgbClr val="000000"/>
                </a:solidFill>
                <a:latin typeface="Tahoma"/>
              </a:rPr>
              <a:t> aan de slag, met je drie batterijen!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endParaRPr kumimoji="0" lang="nl-NL" altLang="nl-NL" sz="800" kern="0" dirty="0">
              <a:solidFill>
                <a:srgbClr val="000000"/>
              </a:solidFill>
              <a:latin typeface="Tahoma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r>
              <a:rPr kumimoji="0" lang="nl-NL" altLang="nl-NL" sz="2000" kern="0" dirty="0">
                <a:solidFill>
                  <a:srgbClr val="000000"/>
                </a:solidFill>
                <a:latin typeface="Tahoma"/>
              </a:rPr>
              <a:t>Wanneer jij energie hebt, gaat je kind beter presteren.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endParaRPr kumimoji="0" lang="nl-NL" altLang="nl-NL" sz="2000" kern="0" dirty="0">
              <a:solidFill>
                <a:srgbClr val="000000"/>
              </a:solidFill>
              <a:latin typeface="Tahoma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buFont typeface="Arial" pitchFamily="34" charset="0"/>
              <a:buChar char="•"/>
              <a:defRPr/>
            </a:pPr>
            <a:endParaRPr kumimoji="0" lang="nl-NL" altLang="nl-NL" sz="2000" kern="0" dirty="0">
              <a:solidFill>
                <a:srgbClr val="000000"/>
              </a:solidFill>
              <a:latin typeface="Tahoma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endParaRPr kumimoji="0" lang="nl-NL" altLang="nl-NL" sz="2000" kern="0" dirty="0">
              <a:solidFill>
                <a:srgbClr val="000000"/>
              </a:solidFill>
              <a:latin typeface="Tahoma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r>
              <a:rPr kumimoji="0" lang="nl-NL" altLang="nl-NL" sz="2000" kern="0" dirty="0">
                <a:solidFill>
                  <a:srgbClr val="000000"/>
                </a:solidFill>
                <a:latin typeface="Tahoma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endParaRPr kumimoji="0" lang="nl-NL" altLang="nl-NL" sz="1800" b="1" kern="0" dirty="0">
              <a:solidFill>
                <a:srgbClr val="000000"/>
              </a:solidFill>
              <a:latin typeface="Tahoma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nl-NL" altLang="nl-NL" sz="1800" b="1" kern="0" dirty="0">
                <a:solidFill>
                  <a:srgbClr val="000000"/>
                </a:solidFill>
                <a:latin typeface="Tahoma"/>
              </a:rPr>
              <a:t>						</a:t>
            </a:r>
            <a:endParaRPr kumimoji="0" lang="nl-NL" altLang="nl-NL" sz="1400" i="1" kern="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nl-NL" altLang="nl-NL" sz="1400" i="1" kern="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		</a:t>
            </a:r>
            <a:endParaRPr kumimoji="0" lang="nl-NL" altLang="nl-NL" sz="1800" kern="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r>
              <a:rPr kumimoji="0" lang="nl-NL" altLang="nl-NL" sz="800" kern="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				</a:t>
            </a:r>
            <a:endParaRPr kumimoji="0" lang="nl-NL" altLang="nl-NL" sz="2000" kern="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99FF"/>
              </a:buClr>
              <a:defRPr/>
            </a:pPr>
            <a:endParaRPr kumimoji="0" lang="nl-NL" altLang="nl-NL" sz="2000" kern="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95536" y="4397088"/>
            <a:ext cx="640871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altLang="nl-NL" sz="1100" dirty="0">
              <a:solidFill>
                <a:srgbClr val="F67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nl-NL" altLang="nl-NL" sz="2400" dirty="0">
                <a:solidFill>
                  <a:srgbClr val="F67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HANDOUT:</a:t>
            </a:r>
          </a:p>
          <a:p>
            <a:r>
              <a:rPr lang="nl-NL" altLang="nl-NL" sz="2400" dirty="0">
                <a:solidFill>
                  <a:srgbClr val="F67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Persoonlijke inlogcode &amp; installeer instructie!</a:t>
            </a:r>
            <a:endParaRPr lang="nl-NL" sz="2400" dirty="0">
              <a:latin typeface="+mn-lt"/>
            </a:endParaRPr>
          </a:p>
        </p:txBody>
      </p:sp>
      <p:pic>
        <p:nvPicPr>
          <p:cNvPr id="4" name="Afbeelding 3" descr="Afbeelding met mobiele telefoon&#10;&#10;Automatisch gegenereerde beschrijving">
            <a:extLst>
              <a:ext uri="{FF2B5EF4-FFF2-40B4-BE49-F238E27FC236}">
                <a16:creationId xmlns:a16="http://schemas.microsoft.com/office/drawing/2014/main" id="{4D20466A-EA51-4FB0-A504-C78B70958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4074" y="3249226"/>
            <a:ext cx="2409926" cy="360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656840B-9C87-4830-A9F8-81A4CDC19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09" y="2539014"/>
            <a:ext cx="2408591" cy="33293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7D70E73-BA26-44CD-BF0F-8117AB6A3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6620">
            <a:off x="518944" y="2950260"/>
            <a:ext cx="571440" cy="1171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812" y="30834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venir Next Medium"/>
                <a:cs typeface="Avenir Next Medium"/>
              </a:rPr>
              <a:t>Boost your batteries!</a:t>
            </a:r>
          </a:p>
        </p:txBody>
      </p:sp>
      <p:pic>
        <p:nvPicPr>
          <p:cNvPr id="18" name="Afbeelding 17" descr="logo2 door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591536" y="3535790"/>
            <a:ext cx="3713005" cy="2480679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sz="1600" b="1" dirty="0">
                <a:latin typeface="Tahoma" pitchFamily="34" charset="0"/>
              </a:rPr>
              <a:t>[naam sportpsycholoog]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sz="1600" dirty="0">
                <a:latin typeface="Tahoma" pitchFamily="34" charset="0"/>
              </a:rPr>
              <a:t>[naam praktijk sportpsycholoog]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sz="1600" dirty="0">
                <a:latin typeface="Tahoma" pitchFamily="34" charset="0"/>
              </a:rPr>
              <a:t>Partner van </a:t>
            </a:r>
            <a:r>
              <a:rPr kumimoji="0" lang="nl-NL" sz="1600" dirty="0" err="1">
                <a:latin typeface="Tahoma" pitchFamily="34" charset="0"/>
              </a:rPr>
              <a:t>NLsportpsycholoog</a:t>
            </a:r>
            <a:r>
              <a:rPr kumimoji="0" lang="nl-NL" sz="1600" dirty="0">
                <a:latin typeface="Calibri"/>
              </a:rPr>
              <a:t>®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sz="1600" dirty="0">
                <a:latin typeface="Tahoma" pitchFamily="34" charset="0"/>
              </a:rPr>
              <a:t>[Plaats]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sz="1600" dirty="0">
                <a:latin typeface="Tahoma" pitchFamily="34" charset="0"/>
              </a:rPr>
              <a:t>T: 06 </a:t>
            </a:r>
            <a:r>
              <a:rPr kumimoji="0" lang="nl-NL" sz="1600" dirty="0" err="1">
                <a:latin typeface="Tahoma" pitchFamily="34" charset="0"/>
              </a:rPr>
              <a:t>xxxxxxxxxxxxxx</a:t>
            </a:r>
            <a:endParaRPr kumimoji="0" lang="nl-NL" sz="1600" dirty="0">
              <a:latin typeface="Tahoma" pitchFamily="34" charset="0"/>
            </a:endParaRPr>
          </a:p>
          <a:p>
            <a:pPr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sz="1600" dirty="0">
                <a:latin typeface="Tahoma" pitchFamily="34" charset="0"/>
              </a:rPr>
              <a:t>W: www.xxxxxxxxxxx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sz="1600" dirty="0">
                <a:latin typeface="Tahoma" pitchFamily="34" charset="0"/>
              </a:rPr>
              <a:t>W: </a:t>
            </a:r>
            <a:r>
              <a:rPr kumimoji="0" lang="nl-NL" sz="1600" dirty="0" err="1">
                <a:latin typeface="Tahoma" pitchFamily="34" charset="0"/>
              </a:rPr>
              <a:t>www.nlsportpsycholoog.nl</a:t>
            </a:r>
            <a:endParaRPr kumimoji="0" lang="nl-NL" sz="1600" dirty="0">
              <a:latin typeface="Tahoma" pitchFamily="34" charset="0"/>
            </a:endParaRPr>
          </a:p>
          <a:p>
            <a:pPr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kumimoji="0" lang="nl-NL" sz="1600" dirty="0">
                <a:latin typeface="Tahoma" pitchFamily="34" charset="0"/>
              </a:rPr>
              <a:t>E: </a:t>
            </a:r>
            <a:r>
              <a:rPr kumimoji="0" lang="nl-NL" sz="1600" dirty="0" err="1">
                <a:latin typeface="Tahoma" pitchFamily="34" charset="0"/>
              </a:rPr>
              <a:t>xxxxxxxxxxxxxx</a:t>
            </a:r>
            <a:endParaRPr kumimoji="0" lang="nl-NL" sz="1600" dirty="0">
              <a:latin typeface="Tahoma" pitchFamily="34" charset="0"/>
            </a:endParaRPr>
          </a:p>
          <a:p>
            <a:pPr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kumimoji="0" lang="nl-NL" sz="1600" dirty="0">
              <a:latin typeface="Tahoma" pitchFamily="34" charset="0"/>
            </a:endParaRPr>
          </a:p>
        </p:txBody>
      </p:sp>
      <p:sp>
        <p:nvSpPr>
          <p:cNvPr id="19" name="Ovale toelichting 18"/>
          <p:cNvSpPr/>
          <p:nvPr/>
        </p:nvSpPr>
        <p:spPr bwMode="auto">
          <a:xfrm>
            <a:off x="2804214" y="1561076"/>
            <a:ext cx="3131995" cy="1769905"/>
          </a:xfrm>
          <a:prstGeom prst="wedgeEllipseCallout">
            <a:avLst>
              <a:gd name="adj1" fmla="val -58250"/>
              <a:gd name="adj2" fmla="val 31103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nl-NL" sz="2000" b="1" i="0" u="none" strike="noStrike" cap="none" normalizeH="0" baseline="0" dirty="0">
                <a:ln>
                  <a:noFill/>
                </a:ln>
                <a:effectLst/>
                <a:latin typeface="Comic Sans MS" pitchFamily="66" charset="0"/>
                <a:ea typeface="Tahoma" pitchFamily="34" charset="0"/>
                <a:cs typeface="Tahoma" pitchFamily="34" charset="0"/>
              </a:rPr>
              <a:t>OPLAADPUNTEN</a:t>
            </a:r>
          </a:p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nl-NL" dirty="0" err="1">
                <a:latin typeface="Comic Sans MS" pitchFamily="66" charset="0"/>
                <a:ea typeface="Tahoma" pitchFamily="34" charset="0"/>
                <a:cs typeface="Tahoma" pitchFamily="34" charset="0"/>
              </a:rPr>
              <a:t>NLsportpsycholoog</a:t>
            </a:r>
            <a:r>
              <a:rPr kumimoji="1" lang="nl-NL" dirty="0">
                <a:latin typeface="Calibri" pitchFamily="34" charset="0"/>
                <a:ea typeface="Tahoma" pitchFamily="34" charset="0"/>
                <a:cs typeface="Tahoma" pitchFamily="34" charset="0"/>
              </a:rPr>
              <a:t>®</a:t>
            </a:r>
            <a:r>
              <a:rPr kumimoji="1" lang="nl-NL" dirty="0">
                <a:latin typeface="Comic Sans MS" pitchFamily="66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nl-NL" dirty="0">
                <a:latin typeface="Comic Sans MS" pitchFamily="66" charset="0"/>
                <a:ea typeface="Tahoma" pitchFamily="34" charset="0"/>
                <a:cs typeface="Tahoma" pitchFamily="34" charset="0"/>
              </a:rPr>
              <a:t>i</a:t>
            </a:r>
            <a:r>
              <a:rPr kumimoji="1" lang="nl-NL" b="0" i="0" u="none" strike="noStrike" cap="none" normalizeH="0" dirty="0">
                <a:ln>
                  <a:noFill/>
                </a:ln>
                <a:effectLst/>
                <a:latin typeface="Comic Sans MS" pitchFamily="66" charset="0"/>
                <a:ea typeface="Tahoma" pitchFamily="34" charset="0"/>
                <a:cs typeface="Tahoma" pitchFamily="34" charset="0"/>
              </a:rPr>
              <a:t>n heel Nederland!</a:t>
            </a:r>
            <a:endParaRPr kumimoji="1" lang="nl-NL" b="0" i="0" u="none" strike="noStrike" cap="none" normalizeH="0" baseline="0" dirty="0">
              <a:ln>
                <a:noFill/>
              </a:ln>
              <a:effectLst/>
              <a:latin typeface="Comic Sans MS" pitchFamily="66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80" y="5972598"/>
            <a:ext cx="1966642" cy="71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6" cstate="print">
            <a:lum contrast="-12000"/>
          </a:blip>
          <a:srcRect/>
          <a:stretch>
            <a:fillRect/>
          </a:stretch>
        </p:blipFill>
        <p:spPr bwMode="auto">
          <a:xfrm>
            <a:off x="7597868" y="5972597"/>
            <a:ext cx="1325163" cy="71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Afbeelding 21" descr="logo stor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204" y="5972598"/>
            <a:ext cx="2420027" cy="69676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>
            <a:off x="6304541" y="3058644"/>
            <a:ext cx="2839459" cy="28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508" y="597259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8368"/>
            <a:ext cx="8446957" cy="1252728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solidFill>
                  <a:schemeClr val="bg1"/>
                </a:solidFill>
                <a:latin typeface="Avenir Next Medium"/>
                <a:cs typeface="Avenir Next Medium"/>
              </a:rPr>
              <a:t>Mentale</a:t>
            </a:r>
            <a:r>
              <a:rPr lang="en-US" sz="4000" dirty="0">
                <a:solidFill>
                  <a:schemeClr val="bg1"/>
                </a:solidFill>
                <a:latin typeface="Avenir Next Medium"/>
                <a:cs typeface="Avenir Next Medium"/>
              </a:rPr>
              <a:t> training &amp; ……..</a:t>
            </a:r>
          </a:p>
        </p:txBody>
      </p:sp>
      <p:sp>
        <p:nvSpPr>
          <p:cNvPr id="5" name="Rechthoek 4"/>
          <p:cNvSpPr/>
          <p:nvPr/>
        </p:nvSpPr>
        <p:spPr>
          <a:xfrm>
            <a:off x="457199" y="2180950"/>
            <a:ext cx="8683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dirty="0">
                <a:solidFill>
                  <a:srgbClr val="0070C0"/>
                </a:solidFill>
                <a:latin typeface="+mn-lt"/>
              </a:rPr>
              <a:t>Sportpsychologie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30632" y="2767498"/>
            <a:ext cx="8904156" cy="117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De wetenschap die zich bezighoudt met het bestuderen van </a:t>
            </a:r>
            <a:r>
              <a:rPr kumimoji="0" lang="nl-NL" altLang="nl-NL" sz="24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gedachten</a:t>
            </a: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, </a:t>
            </a:r>
            <a:r>
              <a:rPr kumimoji="0" lang="nl-NL" altLang="nl-NL" sz="24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gevoelens</a:t>
            </a: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 en </a:t>
            </a:r>
            <a:r>
              <a:rPr kumimoji="0" lang="nl-NL" altLang="nl-NL" sz="24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gedrag</a:t>
            </a: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 van mensen in sportsituaties.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endParaRPr kumimoji="0" lang="nl-NL" altLang="nl-NL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endParaRPr kumimoji="0" lang="nl-BE" altLang="nl-NL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r>
              <a:rPr lang="nl-BE" altLang="nl-NL" sz="2800" b="1" kern="0" dirty="0">
                <a:cs typeface="Arial" charset="0"/>
              </a:rPr>
              <a:t>      </a:t>
            </a:r>
            <a:endParaRPr kumimoji="0" lang="nl-BE" altLang="nl-NL" sz="10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7" name="Afbeelding 6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11" name="Afbeelding 10" descr="Logo Drie Batterijen met R doorz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2023" y="4230909"/>
            <a:ext cx="3112591" cy="245775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2702" y="6027188"/>
            <a:ext cx="1857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2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8368"/>
            <a:ext cx="8446957" cy="1252728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solidFill>
                  <a:schemeClr val="bg1"/>
                </a:solidFill>
                <a:latin typeface="Avenir Next Medium"/>
                <a:cs typeface="Avenir Next Medium"/>
              </a:rPr>
              <a:t>Mentale</a:t>
            </a:r>
            <a:r>
              <a:rPr lang="en-US" sz="4000" dirty="0">
                <a:solidFill>
                  <a:schemeClr val="bg1"/>
                </a:solidFill>
                <a:latin typeface="Avenir Next Medium"/>
                <a:cs typeface="Avenir Next Medium"/>
              </a:rPr>
              <a:t> training &amp; ……….</a:t>
            </a:r>
          </a:p>
        </p:txBody>
      </p:sp>
      <p:sp>
        <p:nvSpPr>
          <p:cNvPr id="9" name="Rechthoek 8"/>
          <p:cNvSpPr/>
          <p:nvPr/>
        </p:nvSpPr>
        <p:spPr>
          <a:xfrm>
            <a:off x="232349" y="2285880"/>
            <a:ext cx="8683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dirty="0" err="1">
                <a:solidFill>
                  <a:srgbClr val="0070C0"/>
                </a:solidFill>
                <a:latin typeface="+mn-lt"/>
              </a:rPr>
              <a:t>NLsportpsycholoog</a:t>
            </a:r>
            <a:r>
              <a:rPr lang="nl-NL" sz="3200" b="1" dirty="0">
                <a:solidFill>
                  <a:srgbClr val="0070C0"/>
                </a:solidFill>
                <a:latin typeface="Calibri"/>
              </a:rPr>
              <a:t>®</a:t>
            </a:r>
            <a:endParaRPr lang="nl-NL" sz="32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Afbeelding 4" descr="logo2 doo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43" y="398287"/>
            <a:ext cx="1332973" cy="81393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775467" y="4111235"/>
            <a:ext cx="2542257" cy="253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hoek 9"/>
          <p:cNvSpPr>
            <a:spLocks noChangeArrowheads="1"/>
          </p:cNvSpPr>
          <p:nvPr/>
        </p:nvSpPr>
        <p:spPr bwMode="auto">
          <a:xfrm>
            <a:off x="1767225" y="3075057"/>
            <a:ext cx="79930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600" indent="-609600"/>
            <a:r>
              <a:rPr lang="nl-NL" sz="2000" b="1" dirty="0">
                <a:latin typeface="Avenir Next Medium"/>
                <a:ea typeface="Tahoma" pitchFamily="34" charset="0"/>
                <a:cs typeface="Tahoma" pitchFamily="34" charset="0"/>
              </a:rPr>
              <a:t>Een collectief van samenwerkende sport- en prestatie- </a:t>
            </a:r>
          </a:p>
          <a:p>
            <a:pPr marL="609600" indent="-609600"/>
            <a:r>
              <a:rPr lang="nl-NL" sz="2000" b="1" dirty="0">
                <a:latin typeface="Avenir Next Medium"/>
                <a:ea typeface="Tahoma" pitchFamily="34" charset="0"/>
                <a:cs typeface="Tahoma" pitchFamily="34" charset="0"/>
              </a:rPr>
              <a:t>psychologen met ‘oplaadpunten’ in heel Nederland.</a:t>
            </a:r>
            <a:endParaRPr lang="nl-NL" sz="2000" dirty="0">
              <a:latin typeface="Avenir Next Medium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>
            <a:lum contrast="-12000"/>
          </a:blip>
          <a:srcRect/>
          <a:stretch>
            <a:fillRect/>
          </a:stretch>
        </p:blipFill>
        <p:spPr bwMode="auto">
          <a:xfrm>
            <a:off x="367260" y="3073485"/>
            <a:ext cx="1146748" cy="70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06501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Custom 2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FF8000"/>
      </a:accent1>
      <a:accent2>
        <a:srgbClr val="0000FF"/>
      </a:accent2>
      <a:accent3>
        <a:srgbClr val="FFFFFF"/>
      </a:accent3>
      <a:accent4>
        <a:srgbClr val="FFFFF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0</TotalTime>
  <Words>3653</Words>
  <Application>Microsoft Office PowerPoint</Application>
  <PresentationFormat>Diavoorstelling (4:3)</PresentationFormat>
  <Paragraphs>710</Paragraphs>
  <Slides>79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79</vt:i4>
      </vt:variant>
    </vt:vector>
  </HeadingPairs>
  <TitlesOfParts>
    <vt:vector size="89" baseType="lpstr">
      <vt:lpstr>Arial</vt:lpstr>
      <vt:lpstr>Arial Narrow</vt:lpstr>
      <vt:lpstr>Avenir Next Medium</vt:lpstr>
      <vt:lpstr>Calibri</vt:lpstr>
      <vt:lpstr>Candara</vt:lpstr>
      <vt:lpstr>Comic Sans MS</vt:lpstr>
      <vt:lpstr>Symbol</vt:lpstr>
      <vt:lpstr>Tahoma</vt:lpstr>
      <vt:lpstr>Verdana</vt:lpstr>
      <vt:lpstr>Waveform</vt:lpstr>
      <vt:lpstr>Workshop   [Titel van de presentatie: basis powerpoint NL]   </vt:lpstr>
      <vt:lpstr>Goedemiddag </vt:lpstr>
      <vt:lpstr>Intro</vt:lpstr>
      <vt:lpstr>Workshop: 3x sterker!</vt:lpstr>
      <vt:lpstr>Kennismaking [CV]</vt:lpstr>
      <vt:lpstr>Programma</vt:lpstr>
      <vt:lpstr>Mentale training &amp; ………</vt:lpstr>
      <vt:lpstr>Mentale training &amp; ……..</vt:lpstr>
      <vt:lpstr>Mentale training &amp; ……….</vt:lpstr>
      <vt:lpstr>Taal &amp; Tools: app, e-learn, spel</vt:lpstr>
      <vt:lpstr>Installeer de app (nu, pauze of thuis)</vt:lpstr>
      <vt:lpstr>Drie Batterijen® methode</vt:lpstr>
      <vt:lpstr>Sporter &amp; trainer = energiemanagers!</vt:lpstr>
      <vt:lpstr>Workshop   Drie manieren om de beste sportouder te worden   </vt:lpstr>
      <vt:lpstr>Programma</vt:lpstr>
      <vt:lpstr>Rol van de sportouders</vt:lpstr>
      <vt:lpstr>Doel (Testje: handout &amp; pen)</vt:lpstr>
      <vt:lpstr>Rol van de sportouders</vt:lpstr>
      <vt:lpstr>Rol van de sportouders</vt:lpstr>
      <vt:lpstr>Rol van de sportouders</vt:lpstr>
      <vt:lpstr>De juiste aanpak?</vt:lpstr>
      <vt:lpstr>Type sportouders</vt:lpstr>
      <vt:lpstr>Vragenlijst invullen sportouders</vt:lpstr>
      <vt:lpstr>Vraag 1</vt:lpstr>
      <vt:lpstr>Vraag 2</vt:lpstr>
      <vt:lpstr>Vraag 3</vt:lpstr>
      <vt:lpstr>Vraag 4</vt:lpstr>
      <vt:lpstr>Vraag 5</vt:lpstr>
      <vt:lpstr>Vraag 6</vt:lpstr>
      <vt:lpstr>Vraag 7</vt:lpstr>
      <vt:lpstr>Vraag 8</vt:lpstr>
      <vt:lpstr>Vraag 9</vt:lpstr>
      <vt:lpstr>Vraag 10</vt:lpstr>
      <vt:lpstr>Vraag 11</vt:lpstr>
      <vt:lpstr>Vraag 12</vt:lpstr>
      <vt:lpstr>Vraag 13</vt:lpstr>
      <vt:lpstr>Vraag 14</vt:lpstr>
      <vt:lpstr>Vraag 15</vt:lpstr>
      <vt:lpstr>Vraag 16</vt:lpstr>
      <vt:lpstr>Vraag 17</vt:lpstr>
      <vt:lpstr>Vraag 18</vt:lpstr>
      <vt:lpstr>Vraag 19</vt:lpstr>
      <vt:lpstr>Vraag 20</vt:lpstr>
      <vt:lpstr>Vraag 21</vt:lpstr>
      <vt:lpstr>Vraag 22</vt:lpstr>
      <vt:lpstr>Vraag 23</vt:lpstr>
      <vt:lpstr>Vraag 24</vt:lpstr>
      <vt:lpstr>Vraag 25</vt:lpstr>
      <vt:lpstr>Vraag 26</vt:lpstr>
      <vt:lpstr>Vraag 27</vt:lpstr>
      <vt:lpstr>Vraag 28</vt:lpstr>
      <vt:lpstr>Vraag 29</vt:lpstr>
      <vt:lpstr>Vraag 30 (slot)</vt:lpstr>
      <vt:lpstr>Uitslag</vt:lpstr>
      <vt:lpstr>Uitslag</vt:lpstr>
      <vt:lpstr>Type sportouders</vt:lpstr>
      <vt:lpstr>De ouders van sporter X</vt:lpstr>
      <vt:lpstr>Topsport gaat toch om winnen?</vt:lpstr>
      <vt:lpstr>Top… sport &amp; school</vt:lpstr>
      <vt:lpstr>Take home oplaadtips (3x)</vt:lpstr>
      <vt:lpstr>1. Batterij Gevoelskracht</vt:lpstr>
      <vt:lpstr>1. Batterij Gevoelskracht</vt:lpstr>
      <vt:lpstr>1. Batterij Gevoelskracht</vt:lpstr>
      <vt:lpstr>1. Batterij Gevoelskracht</vt:lpstr>
      <vt:lpstr>1. Batterij Gevoelskracht</vt:lpstr>
      <vt:lpstr>1. Batterij Gevoelskracht</vt:lpstr>
      <vt:lpstr>2. Batterij Lichaamskracht</vt:lpstr>
      <vt:lpstr>2. Batterij Lichaamskracht</vt:lpstr>
      <vt:lpstr>2. Batterij Lichaamskracht</vt:lpstr>
      <vt:lpstr>2. Batterij Lichaamskracht</vt:lpstr>
      <vt:lpstr>2. Batterij Lichaamskracht</vt:lpstr>
      <vt:lpstr>3. Batterij Denkkracht</vt:lpstr>
      <vt:lpstr>3. Batterij Denkkracht</vt:lpstr>
      <vt:lpstr>3. Batterij Denkkracht</vt:lpstr>
      <vt:lpstr>3. Batterij Denkkracht</vt:lpstr>
      <vt:lpstr>3. Batterij Denkkracht</vt:lpstr>
      <vt:lpstr>3. Batterij Denkkracht</vt:lpstr>
      <vt:lpstr>Practice what you preach</vt:lpstr>
      <vt:lpstr>Boost your batteries!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presentatie/workshop</dc:title>
  <dc:creator>Yannick  Balk</dc:creator>
  <cp:lastModifiedBy>Jan S</cp:lastModifiedBy>
  <cp:revision>439</cp:revision>
  <cp:lastPrinted>2015-09-14T20:03:18Z</cp:lastPrinted>
  <dcterms:created xsi:type="dcterms:W3CDTF">2015-09-14T19:25:11Z</dcterms:created>
  <dcterms:modified xsi:type="dcterms:W3CDTF">2020-07-12T15:34:32Z</dcterms:modified>
</cp:coreProperties>
</file>